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19"/>
  </p:notesMasterIdLst>
  <p:handoutMasterIdLst>
    <p:handoutMasterId r:id="rId20"/>
  </p:handoutMasterIdLst>
  <p:sldIdLst>
    <p:sldId id="267" r:id="rId4"/>
    <p:sldId id="275" r:id="rId5"/>
    <p:sldId id="266" r:id="rId6"/>
    <p:sldId id="260" r:id="rId7"/>
    <p:sldId id="278" r:id="rId8"/>
    <p:sldId id="256" r:id="rId9"/>
    <p:sldId id="270" r:id="rId10"/>
    <p:sldId id="258" r:id="rId11"/>
    <p:sldId id="259" r:id="rId12"/>
    <p:sldId id="276" r:id="rId13"/>
    <p:sldId id="262" r:id="rId14"/>
    <p:sldId id="269" r:id="rId15"/>
    <p:sldId id="277" r:id="rId16"/>
    <p:sldId id="273" r:id="rId17"/>
    <p:sldId id="268" r:id="rId18"/>
  </p:sldIdLst>
  <p:sldSz cx="9906000" cy="6858000" type="A4"/>
  <p:notesSz cx="6797675" cy="9926638"/>
  <p:defaultTextStyle>
    <a:defPPr>
      <a:defRPr lang="zh-TW"/>
    </a:defPPr>
    <a:lvl1pPr marL="0" algn="l" defTabSz="8514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25718" algn="l" defTabSz="8514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51435" algn="l" defTabSz="8514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77153" algn="l" defTabSz="8514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02870" algn="l" defTabSz="8514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28587" algn="l" defTabSz="8514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54305" algn="l" defTabSz="8514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2980022" algn="l" defTabSz="8514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05738" algn="l" defTabSz="8514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FF"/>
    <a:srgbClr val="CC0066"/>
    <a:srgbClr val="FFFFCC"/>
    <a:srgbClr val="F9AB6B"/>
    <a:srgbClr val="FDEEB9"/>
    <a:srgbClr val="E46161"/>
    <a:srgbClr val="66FFFF"/>
    <a:srgbClr val="FCE9A2"/>
    <a:srgbClr val="FAD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-1350" y="-72"/>
      </p:cViewPr>
      <p:guideLst>
        <p:guide orient="horz" pos="2160"/>
        <p:guide pos="31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806CF-3EF2-4AD9-958C-989F13BB98D1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6A4A7-4ED7-4DD8-8947-45960AD548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23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8079E-F8B9-41DC-AE71-7A272873614A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88ABC-ACA2-4C12-9C2E-0187A7C535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393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514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25718" algn="l" defTabSz="8514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51435" algn="l" defTabSz="8514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277153" algn="l" defTabSz="8514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02870" algn="l" defTabSz="8514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128587" algn="l" defTabSz="8514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554305" algn="l" defTabSz="8514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980022" algn="l" defTabSz="8514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405738" algn="l" defTabSz="8514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88ABC-ACA2-4C12-9C2E-0187A7C5359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25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88ABC-ACA2-4C12-9C2E-0187A7C5359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72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2952" y="2130432"/>
            <a:ext cx="8420100" cy="147002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5904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5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7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02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28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5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80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05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454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646" y="4800609"/>
            <a:ext cx="5943600" cy="566739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646" y="612774"/>
            <a:ext cx="5943600" cy="4114800"/>
          </a:xfrm>
        </p:spPr>
        <p:txBody>
          <a:bodyPr/>
          <a:lstStyle>
            <a:lvl1pPr marL="0" indent="0">
              <a:buNone/>
              <a:defRPr sz="3000"/>
            </a:lvl1pPr>
            <a:lvl2pPr marL="425718" indent="0">
              <a:buNone/>
              <a:defRPr sz="2600"/>
            </a:lvl2pPr>
            <a:lvl3pPr marL="851435" indent="0">
              <a:buNone/>
              <a:defRPr sz="2200"/>
            </a:lvl3pPr>
            <a:lvl4pPr marL="1277153" indent="0">
              <a:buNone/>
              <a:defRPr sz="1900"/>
            </a:lvl4pPr>
            <a:lvl5pPr marL="1702870" indent="0">
              <a:buNone/>
              <a:defRPr sz="1900"/>
            </a:lvl5pPr>
            <a:lvl6pPr marL="2128587" indent="0">
              <a:buNone/>
              <a:defRPr sz="1900"/>
            </a:lvl6pPr>
            <a:lvl7pPr marL="2554305" indent="0">
              <a:buNone/>
              <a:defRPr sz="1900"/>
            </a:lvl7pPr>
            <a:lvl8pPr marL="2980022" indent="0">
              <a:buNone/>
              <a:defRPr sz="1900"/>
            </a:lvl8pPr>
            <a:lvl9pPr marL="3405738" indent="0">
              <a:buNone/>
              <a:defRPr sz="19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646" y="5367349"/>
            <a:ext cx="5943600" cy="804863"/>
          </a:xfrm>
        </p:spPr>
        <p:txBody>
          <a:bodyPr/>
          <a:lstStyle>
            <a:lvl1pPr marL="0" indent="0">
              <a:buNone/>
              <a:defRPr sz="1300"/>
            </a:lvl1pPr>
            <a:lvl2pPr marL="425718" indent="0">
              <a:buNone/>
              <a:defRPr sz="1200"/>
            </a:lvl2pPr>
            <a:lvl3pPr marL="851435" indent="0">
              <a:buNone/>
              <a:defRPr sz="900"/>
            </a:lvl3pPr>
            <a:lvl4pPr marL="1277153" indent="0">
              <a:buNone/>
              <a:defRPr sz="800"/>
            </a:lvl4pPr>
            <a:lvl5pPr marL="1702870" indent="0">
              <a:buNone/>
              <a:defRPr sz="800"/>
            </a:lvl5pPr>
            <a:lvl6pPr marL="2128587" indent="0">
              <a:buNone/>
              <a:defRPr sz="800"/>
            </a:lvl6pPr>
            <a:lvl7pPr marL="2554305" indent="0">
              <a:buNone/>
              <a:defRPr sz="800"/>
            </a:lvl7pPr>
            <a:lvl8pPr marL="2980022" indent="0">
              <a:buNone/>
              <a:defRPr sz="800"/>
            </a:lvl8pPr>
            <a:lvl9pPr marL="3405738" indent="0">
              <a:buNone/>
              <a:defRPr sz="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85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820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43"/>
            <a:ext cx="2228850" cy="5851526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3" y="274643"/>
            <a:ext cx="6521450" cy="5851526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38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2B75E-8BA0-4C3C-8DCA-49B8A90C8275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77D68-66E5-4296-BC78-6145873B6BCC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53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A0782-4FB7-4987-9EAF-20818B13210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2737F-6FED-4E48-8715-ED5C054EAC6F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6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ADE63-CDA9-4ACB-BAFE-95476A5AA61D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06B51-B7FE-487A-992C-5CEA0E48B2F4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65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5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35550" y="1600205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8E5B5-7690-44D1-A906-04D6E1FBFD52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5A976-D522-4497-96BD-AE9FE958F404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45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A94F3-3BC0-4062-A9F8-7A581B0FDBE1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0D4C6-F4EF-4838-ADAF-C62483887AC0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37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167CB-29BA-40D8-96DE-12DFFE06DBE5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C9230-F5D1-459F-9F79-9263F847352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96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EFF3D-4596-481F-8CAF-8F69809E00A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91AD9-83FE-46F8-BB73-EBC7F453681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7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773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DF76D-091E-457C-BC9A-B1347AB00E23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69434-BB63-468F-86C3-7D6053CAE3AF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93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AD994-5E10-47B3-8754-636475B6F262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CC413-FD80-4477-A040-181B2C40FD9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15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44615-17C0-4AB2-8C53-C7A80AFF82A6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E19C4-13DB-44E7-9F34-6440DAF3113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774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43"/>
            <a:ext cx="222885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0" y="274643"/>
            <a:ext cx="652145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32346-D90D-4D02-95C7-43A922313C7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2436C-B09B-4528-B0F2-C124B54AB470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783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2B75E-8BA0-4C3C-8DCA-49B8A90C8275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77D68-66E5-4296-BC78-6145873B6BCC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46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A0782-4FB7-4987-9EAF-20818B13210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2737F-6FED-4E48-8715-ED5C054EAC6F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552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ADE63-CDA9-4ACB-BAFE-95476A5AA61D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06B51-B7FE-487A-992C-5CEA0E48B2F4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5580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8E5B5-7690-44D1-A906-04D6E1FBFD52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5A976-D522-4497-96BD-AE9FE958F404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092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A94F3-3BC0-4062-A9F8-7A581B0FDBE1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0D4C6-F4EF-4838-ADAF-C62483887AC0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816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167CB-29BA-40D8-96DE-12DFFE06DBE5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C9230-F5D1-459F-9F79-9263F847352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00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617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EFF3D-4596-481F-8CAF-8F69809E00A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91AD9-83FE-46F8-BB73-EBC7F453681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39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DF76D-091E-457C-BC9A-B1347AB00E23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69434-BB63-468F-86C3-7D6053CAE3AF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684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AD994-5E10-47B3-8754-636475B6F262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CC413-FD80-4477-A040-181B2C40FD9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60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44615-17C0-4AB2-8C53-C7A80AFF82A6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E19C4-13DB-44E7-9F34-6440DAF3113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716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32346-D90D-4D02-95C7-43A922313C7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2436C-B09B-4528-B0F2-C124B54AB470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88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8" y="4406904"/>
            <a:ext cx="8420100" cy="1362074"/>
          </a:xfrm>
        </p:spPr>
        <p:txBody>
          <a:bodyPr anchor="t"/>
          <a:lstStyle>
            <a:lvl1pPr algn="l">
              <a:defRPr sz="37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8" y="2906713"/>
            <a:ext cx="8420100" cy="1500187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2571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514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7715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0287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2858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543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8002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057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83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35551" y="1600206"/>
            <a:ext cx="437515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13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1" y="1535117"/>
            <a:ext cx="4376870" cy="639763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25718" indent="0">
              <a:buNone/>
              <a:defRPr sz="1900" b="1"/>
            </a:lvl2pPr>
            <a:lvl3pPr marL="851435" indent="0">
              <a:buNone/>
              <a:defRPr sz="1700" b="1"/>
            </a:lvl3pPr>
            <a:lvl4pPr marL="1277153" indent="0">
              <a:buNone/>
              <a:defRPr sz="1500" b="1"/>
            </a:lvl4pPr>
            <a:lvl5pPr marL="1702870" indent="0">
              <a:buNone/>
              <a:defRPr sz="1500" b="1"/>
            </a:lvl5pPr>
            <a:lvl6pPr marL="2128587" indent="0">
              <a:buNone/>
              <a:defRPr sz="1500" b="1"/>
            </a:lvl6pPr>
            <a:lvl7pPr marL="2554305" indent="0">
              <a:buNone/>
              <a:defRPr sz="1500" b="1"/>
            </a:lvl7pPr>
            <a:lvl8pPr marL="2980022" indent="0">
              <a:buNone/>
              <a:defRPr sz="1500" b="1"/>
            </a:lvl8pPr>
            <a:lvl9pPr marL="3405738" indent="0">
              <a:buNone/>
              <a:defRPr sz="15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117" y="1535117"/>
            <a:ext cx="4378590" cy="639763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25718" indent="0">
              <a:buNone/>
              <a:defRPr sz="1900" b="1"/>
            </a:lvl2pPr>
            <a:lvl3pPr marL="851435" indent="0">
              <a:buNone/>
              <a:defRPr sz="1700" b="1"/>
            </a:lvl3pPr>
            <a:lvl4pPr marL="1277153" indent="0">
              <a:buNone/>
              <a:defRPr sz="1500" b="1"/>
            </a:lvl4pPr>
            <a:lvl5pPr marL="1702870" indent="0">
              <a:buNone/>
              <a:defRPr sz="1500" b="1"/>
            </a:lvl5pPr>
            <a:lvl6pPr marL="2128587" indent="0">
              <a:buNone/>
              <a:defRPr sz="1500" b="1"/>
            </a:lvl6pPr>
            <a:lvl7pPr marL="2554305" indent="0">
              <a:buNone/>
              <a:defRPr sz="1500" b="1"/>
            </a:lvl7pPr>
            <a:lvl8pPr marL="2980022" indent="0">
              <a:buNone/>
              <a:defRPr sz="1500" b="1"/>
            </a:lvl8pPr>
            <a:lvl9pPr marL="3405738" indent="0">
              <a:buNone/>
              <a:defRPr sz="15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117" y="2174875"/>
            <a:ext cx="4378590" cy="395128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00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99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5951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9" y="273052"/>
            <a:ext cx="3259006" cy="1162052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2974" y="273064"/>
            <a:ext cx="5537729" cy="585311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9" y="1435111"/>
            <a:ext cx="3259006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25718" indent="0">
              <a:buNone/>
              <a:defRPr sz="1200"/>
            </a:lvl2pPr>
            <a:lvl3pPr marL="851435" indent="0">
              <a:buNone/>
              <a:defRPr sz="900"/>
            </a:lvl3pPr>
            <a:lvl4pPr marL="1277153" indent="0">
              <a:buNone/>
              <a:defRPr sz="800"/>
            </a:lvl4pPr>
            <a:lvl5pPr marL="1702870" indent="0">
              <a:buNone/>
              <a:defRPr sz="800"/>
            </a:lvl5pPr>
            <a:lvl6pPr marL="2128587" indent="0">
              <a:buNone/>
              <a:defRPr sz="800"/>
            </a:lvl6pPr>
            <a:lvl7pPr marL="2554305" indent="0">
              <a:buNone/>
              <a:defRPr sz="800"/>
            </a:lvl7pPr>
            <a:lvl8pPr marL="2980022" indent="0">
              <a:buNone/>
              <a:defRPr sz="800"/>
            </a:lvl8pPr>
            <a:lvl9pPr marL="3405738" indent="0">
              <a:buNone/>
              <a:defRPr sz="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533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95303" y="274639"/>
            <a:ext cx="8915400" cy="1143000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3" y="1600206"/>
            <a:ext cx="8915400" cy="4525963"/>
          </a:xfrm>
          <a:prstGeom prst="rect">
            <a:avLst/>
          </a:prstGeom>
        </p:spPr>
        <p:txBody>
          <a:bodyPr vert="horz" lIns="85143" tIns="42572" rIns="85143" bIns="42572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95302" y="6356354"/>
            <a:ext cx="2311400" cy="365126"/>
          </a:xfrm>
          <a:prstGeom prst="rect">
            <a:avLst/>
          </a:prstGeom>
        </p:spPr>
        <p:txBody>
          <a:bodyPr vert="horz" lIns="85143" tIns="42572" rIns="85143" bIns="4257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C7B6E-36EB-43ED-B001-63E529153769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384552" y="6356354"/>
            <a:ext cx="3136900" cy="365126"/>
          </a:xfrm>
          <a:prstGeom prst="rect">
            <a:avLst/>
          </a:prstGeom>
        </p:spPr>
        <p:txBody>
          <a:bodyPr vert="horz" lIns="85143" tIns="42572" rIns="85143" bIns="4257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99303" y="6356354"/>
            <a:ext cx="2311400" cy="365126"/>
          </a:xfrm>
          <a:prstGeom prst="rect">
            <a:avLst/>
          </a:prstGeom>
        </p:spPr>
        <p:txBody>
          <a:bodyPr vert="horz" lIns="85143" tIns="42572" rIns="85143" bIns="4257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F6AD7-F281-4AA0-B004-AF6F1C1A2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73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851435" rtl="0" eaLnBrk="1" latinLnBrk="0" hangingPunct="1">
        <a:spcBef>
          <a:spcPct val="0"/>
        </a:spcBef>
        <a:buNone/>
        <a:defRPr sz="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9288" indent="-319288" algn="l" defTabSz="851435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1790" indent="-266073" algn="l" defTabSz="85143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64294" indent="-212858" algn="l" defTabSz="8514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90011" indent="-212858" algn="l" defTabSz="85143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29" indent="-212858" algn="l" defTabSz="85143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41447" indent="-212858" algn="l" defTabSz="85143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67162" indent="-212858" algn="l" defTabSz="85143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80" indent="-212858" algn="l" defTabSz="85143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18598" indent="-212858" algn="l" defTabSz="85143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514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25718" algn="l" defTabSz="8514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51435" algn="l" defTabSz="8514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77153" algn="l" defTabSz="8514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02870" algn="l" defTabSz="8514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28587" algn="l" defTabSz="8514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54305" algn="l" defTabSz="8514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80022" algn="l" defTabSz="8514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05738" algn="l" defTabSz="8514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95300" y="1600205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E579E12F-9C3F-483A-BBCB-E896B8AB147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75B89A1D-8C4D-4054-AAD7-0E41D5635B51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2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E579E12F-9C3F-483A-BBCB-E896B8AB147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2018/10/25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75B89A1D-8C4D-4054-AAD7-0E41D5635B51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6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image" Target="../media/image10.emf"/><Relationship Id="rId5" Type="http://schemas.openxmlformats.org/officeDocument/2006/relationships/image" Target="../media/image6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1.jpeg"/><Relationship Id="rId9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792" y="696330"/>
            <a:ext cx="4215527" cy="46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" t="26301" r="16433" b="31959"/>
          <a:stretch/>
        </p:blipFill>
        <p:spPr>
          <a:xfrm>
            <a:off x="35499" y="44624"/>
            <a:ext cx="1691321" cy="54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631994" y="5376330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示意圖 </a:t>
            </a:r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0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321821" y="767551"/>
            <a:ext cx="36728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温心好姜  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Sweet  Ginger</a:t>
            </a:r>
          </a:p>
          <a:p>
            <a:pPr lvl="0"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温</a:t>
            </a:r>
            <a:r>
              <a:rPr lang="zh-CN" altLang="en-US" sz="2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心暖身的好姜</a:t>
            </a:r>
            <a:endParaRPr lang="en-US" altLang="zh-TW" sz="20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40192" y="240909"/>
            <a:ext cx="91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LOGO</a:t>
            </a:r>
            <a:r>
              <a:rPr lang="zh-TW" altLang="en-US" sz="1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4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" name="Picture 5" descr="D:\agnes.chen\桌面\薑盤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4" y="4646416"/>
            <a:ext cx="322080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402285" y="2097866"/>
            <a:ext cx="287641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latin typeface="微軟正黑體" pitchFamily="34" charset="-120"/>
                <a:ea typeface="微軟正黑體" pitchFamily="34" charset="-120"/>
              </a:rPr>
              <a:t>我们相信</a:t>
            </a:r>
          </a:p>
          <a:p>
            <a:pPr>
              <a:lnSpc>
                <a:spcPct val="150000"/>
              </a:lnSpc>
            </a:pPr>
            <a:r>
              <a:rPr lang="zh-CN" altLang="en-US" sz="1900" b="1" dirty="0">
                <a:latin typeface="微軟正黑體" pitchFamily="34" charset="-120"/>
                <a:ea typeface="微軟正黑體" pitchFamily="34" charset="-120"/>
              </a:rPr>
              <a:t>温心好姜</a:t>
            </a:r>
            <a:r>
              <a:rPr lang="zh-CN" altLang="en-US" sz="1500" dirty="0">
                <a:latin typeface="微軟正黑體" pitchFamily="34" charset="-120"/>
                <a:ea typeface="微軟正黑體" pitchFamily="34" charset="-120"/>
              </a:rPr>
              <a:t>不仅是姜中珍品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軟正黑體" pitchFamily="34" charset="-120"/>
                <a:ea typeface="微軟正黑體" pitchFamily="34" charset="-120"/>
              </a:rPr>
              <a:t>更将再次掀起</a:t>
            </a:r>
            <a:r>
              <a:rPr lang="zh-CN" altLang="en-US" sz="1900" b="1" dirty="0">
                <a:latin typeface="微軟正黑體" pitchFamily="34" charset="-120"/>
                <a:ea typeface="微軟正黑體" pitchFamily="34" charset="-120"/>
              </a:rPr>
              <a:t>汉方养生</a:t>
            </a:r>
            <a:r>
              <a:rPr lang="zh-CN" altLang="en-US" sz="1500" dirty="0">
                <a:latin typeface="微軟正黑體" pitchFamily="34" charset="-120"/>
                <a:ea typeface="微軟正黑體" pitchFamily="34" charset="-120"/>
              </a:rPr>
              <a:t>时尚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軟正黑體" pitchFamily="34" charset="-120"/>
                <a:ea typeface="微軟正黑體" pitchFamily="34" charset="-120"/>
              </a:rPr>
              <a:t>新风潮</a:t>
            </a:r>
            <a:endParaRPr lang="zh-TW" altLang="en-US" sz="1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214158" y="5827373"/>
            <a:ext cx="169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廠商提供的圖 </a:t>
            </a:r>
            <a:r>
              <a:rPr lang="en-US" altLang="zh-TW" sz="1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2797769" y="5827376"/>
            <a:ext cx="664234" cy="16927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760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288" y="1302358"/>
            <a:ext cx="5205138" cy="43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D:\agnes.chen\桌面\條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r="82543"/>
          <a:stretch/>
        </p:blipFill>
        <p:spPr bwMode="auto">
          <a:xfrm>
            <a:off x="2" y="340770"/>
            <a:ext cx="1448935" cy="768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1389794" y="332144"/>
            <a:ext cx="4113859" cy="768352"/>
          </a:xfrm>
        </p:spPr>
        <p:txBody>
          <a:bodyPr>
            <a:normAutofit/>
          </a:bodyPr>
          <a:lstStyle/>
          <a:p>
            <a:pPr algn="l"/>
            <a:r>
              <a:rPr lang="zh-TW" altLang="en-US" sz="3000" b="1" dirty="0" smtClean="0">
                <a:solidFill>
                  <a:srgbClr val="C00000"/>
                </a:solidFill>
              </a:rPr>
              <a:t>温心好姜  </a:t>
            </a:r>
            <a:r>
              <a:rPr lang="zh-TW" altLang="en-US" sz="3000" b="1" dirty="0">
                <a:solidFill>
                  <a:srgbClr val="C00000"/>
                </a:solidFill>
              </a:rPr>
              <a:t>有</a:t>
            </a:r>
            <a:r>
              <a:rPr lang="zh-TW" altLang="en-US" sz="3000" b="1" dirty="0" smtClean="0">
                <a:solidFill>
                  <a:srgbClr val="C00000"/>
                </a:solidFill>
              </a:rPr>
              <a:t>何功效</a:t>
            </a:r>
            <a:r>
              <a:rPr lang="en-US" altLang="zh-TW" sz="3000" b="1" dirty="0" smtClean="0">
                <a:solidFill>
                  <a:srgbClr val="C00000"/>
                </a:solidFill>
                <a:latin typeface="+mj-ea"/>
              </a:rPr>
              <a:t>??</a:t>
            </a:r>
            <a:endParaRPr lang="zh-TW" altLang="en-US" sz="3000" b="1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3512" y="1440612"/>
            <a:ext cx="16907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开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胃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舒缓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代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谢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暖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身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助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眠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81102" y="562486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示意圖 </a:t>
            </a:r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0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770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2037813" y="2312156"/>
            <a:ext cx="5499466" cy="3592225"/>
          </a:xfrm>
          <a:prstGeom prst="rect">
            <a:avLst/>
          </a:prstGeom>
          <a:solidFill>
            <a:srgbClr val="FD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143" tIns="42572" rIns="85143" bIns="42572"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339474" y="386046"/>
            <a:ext cx="3448076" cy="660548"/>
          </a:xfrm>
        </p:spPr>
        <p:txBody>
          <a:bodyPr vert="horz" lIns="85143" tIns="42572" rIns="85143" bIns="42572" rtlCol="0" anchor="ctr">
            <a:normAutofit/>
          </a:bodyPr>
          <a:lstStyle/>
          <a:p>
            <a:pPr algn="l"/>
            <a:r>
              <a:rPr lang="zh-TW" altLang="en-US" sz="3000" b="1" dirty="0">
                <a:solidFill>
                  <a:srgbClr val="C00000"/>
                </a:solidFill>
              </a:rPr>
              <a:t>食用方便多元</a:t>
            </a:r>
            <a:r>
              <a:rPr lang="zh-TW" altLang="en-US" sz="3000" b="1" dirty="0" smtClean="0">
                <a:solidFill>
                  <a:srgbClr val="C00000"/>
                </a:solidFill>
              </a:rPr>
              <a:t>搭配</a:t>
            </a:r>
            <a:endParaRPr lang="zh-TW" altLang="en-US" sz="3000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D:\agnes.chen\桌面\條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r="82543"/>
          <a:stretch/>
        </p:blipFill>
        <p:spPr bwMode="auto">
          <a:xfrm>
            <a:off x="2" y="340770"/>
            <a:ext cx="1448935" cy="768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標題 3"/>
          <p:cNvSpPr txBox="1">
            <a:spLocks/>
          </p:cNvSpPr>
          <p:nvPr/>
        </p:nvSpPr>
        <p:spPr>
          <a:xfrm>
            <a:off x="6676846" y="4500111"/>
            <a:ext cx="3211902" cy="1107062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>
            <a:defPPr>
              <a:defRPr lang="zh-TW"/>
            </a:defPPr>
            <a:lvl1pPr defTabSz="914400">
              <a:lnSpc>
                <a:spcPct val="150000"/>
              </a:lnSpc>
              <a:spcBef>
                <a:spcPct val="0"/>
              </a:spcBef>
              <a:buNone/>
              <a:defRPr sz="1800">
                <a:latin typeface="+mj-ea"/>
                <a:ea typeface="+mj-ea"/>
                <a:cs typeface="+mj-cs"/>
              </a:defRPr>
            </a:lvl1pPr>
          </a:lstStyle>
          <a:p>
            <a:r>
              <a:rPr lang="zh-TW" altLang="zh-TW" dirty="0"/>
              <a:t>在</a:t>
            </a:r>
            <a:r>
              <a:rPr lang="zh-TW" altLang="en-US" dirty="0"/>
              <a:t>豆花、</a:t>
            </a:r>
            <a:r>
              <a:rPr lang="zh-TW" altLang="zh-TW" dirty="0"/>
              <a:t>红豆汤</a:t>
            </a:r>
            <a:r>
              <a:rPr lang="zh-TW" altLang="en-US" dirty="0"/>
              <a:t>或</a:t>
            </a:r>
            <a:r>
              <a:rPr lang="zh-TW" altLang="zh-TW" dirty="0"/>
              <a:t>花生汤中加入</a:t>
            </a:r>
            <a:r>
              <a:rPr lang="en-US" altLang="zh-TW" dirty="0" smtClean="0"/>
              <a:t>1~2</a:t>
            </a:r>
            <a:r>
              <a:rPr lang="zh-TW" altLang="zh-TW" dirty="0"/>
              <a:t>片</a:t>
            </a:r>
            <a:r>
              <a:rPr lang="zh-TW" altLang="en-US" dirty="0"/>
              <a:t>温心好姜</a:t>
            </a:r>
            <a:r>
              <a:rPr lang="zh-TW" altLang="zh-TW" dirty="0"/>
              <a:t>，增添风味。</a:t>
            </a:r>
            <a:endParaRPr lang="en-US" altLang="zh-TW" dirty="0"/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3130477" y="4560169"/>
            <a:ext cx="3366929" cy="1443812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zh-TW" sz="1800" dirty="0" smtClean="0">
                <a:latin typeface="+mj-ea"/>
              </a:rPr>
              <a:t>将</a:t>
            </a:r>
            <a:r>
              <a:rPr lang="en-US" altLang="zh-TW" sz="1800" dirty="0" smtClean="0">
                <a:latin typeface="+mj-ea"/>
              </a:rPr>
              <a:t>5~6</a:t>
            </a:r>
            <a:r>
              <a:rPr lang="zh-TW" altLang="zh-TW" sz="1800" dirty="0" smtClean="0">
                <a:latin typeface="+mj-ea"/>
              </a:rPr>
              <a:t>片</a:t>
            </a:r>
            <a:r>
              <a:rPr lang="zh-TW" altLang="en-US" sz="1800" dirty="0" smtClean="0">
                <a:latin typeface="+mj-ea"/>
              </a:rPr>
              <a:t>温心好姜</a:t>
            </a:r>
            <a:r>
              <a:rPr lang="zh-TW" altLang="zh-TW" sz="1800" dirty="0" smtClean="0">
                <a:latin typeface="+mj-ea"/>
              </a:rPr>
              <a:t>投入</a:t>
            </a:r>
            <a:r>
              <a:rPr lang="en-US" altLang="zh-TW" sz="1800" dirty="0" smtClean="0">
                <a:latin typeface="+mj-ea"/>
              </a:rPr>
              <a:t>250c.c.~300c.c.</a:t>
            </a:r>
            <a:r>
              <a:rPr lang="zh-TW" altLang="zh-TW" sz="1800" dirty="0" smtClean="0">
                <a:latin typeface="+mj-ea"/>
              </a:rPr>
              <a:t>的热</a:t>
            </a:r>
            <a:r>
              <a:rPr lang="zh-TW" altLang="en-US" sz="1800" dirty="0" smtClean="0">
                <a:latin typeface="+mj-ea"/>
              </a:rPr>
              <a:t>开</a:t>
            </a:r>
            <a:r>
              <a:rPr lang="zh-TW" altLang="zh-TW" sz="1800" dirty="0" smtClean="0">
                <a:latin typeface="+mj-ea"/>
              </a:rPr>
              <a:t>水</a:t>
            </a:r>
            <a:r>
              <a:rPr lang="zh-TW" altLang="zh-TW" sz="1800" dirty="0">
                <a:latin typeface="+mj-ea"/>
              </a:rPr>
              <a:t>或茶品</a:t>
            </a:r>
            <a:r>
              <a:rPr lang="zh-TW" altLang="en-US" sz="1800" dirty="0" smtClean="0">
                <a:latin typeface="+mj-ea"/>
              </a:rPr>
              <a:t>即可</a:t>
            </a:r>
            <a:r>
              <a:rPr lang="zh-TW" altLang="zh-TW" sz="1800" dirty="0" smtClean="0">
                <a:latin typeface="+mj-ea"/>
              </a:rPr>
              <a:t>饮用。</a:t>
            </a:r>
            <a:endParaRPr lang="en-US" altLang="zh-TW" sz="1800" b="1" dirty="0">
              <a:latin typeface="+mj-ea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062310" y="1467069"/>
            <a:ext cx="3930494" cy="994020"/>
            <a:chOff x="323313" y="1352776"/>
            <a:chExt cx="3628148" cy="994021"/>
          </a:xfrm>
        </p:grpSpPr>
        <p:sp>
          <p:nvSpPr>
            <p:cNvPr id="12" name="標題 3"/>
            <p:cNvSpPr txBox="1">
              <a:spLocks/>
            </p:cNvSpPr>
            <p:nvPr/>
          </p:nvSpPr>
          <p:spPr>
            <a:xfrm>
              <a:off x="909179" y="1352776"/>
              <a:ext cx="3042282" cy="994021"/>
            </a:xfrm>
            <a:prstGeom prst="rect">
              <a:avLst/>
            </a:prstGeom>
          </p:spPr>
          <p:txBody>
            <a:bodyPr vert="horz" lIns="85143" tIns="42572" rIns="85143" bIns="42572" rtlCol="0" anchor="ctr">
              <a:normAutofit/>
            </a:bodyPr>
            <a:lstStyle>
              <a:defPPr>
                <a:defRPr lang="zh-TW"/>
              </a:defPPr>
              <a:lvl1pPr defTabSz="914400">
                <a:spcBef>
                  <a:spcPct val="0"/>
                </a:spcBef>
                <a:buNone/>
                <a:defRPr sz="3200" b="1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TW" altLang="en-US" dirty="0"/>
                <a:t>冲泡热水</a:t>
              </a:r>
              <a:r>
                <a:rPr lang="en-US" altLang="zh-TW" dirty="0"/>
                <a:t>/</a:t>
              </a:r>
              <a:r>
                <a:rPr lang="zh-TW" altLang="en-US" dirty="0"/>
                <a:t>热茶</a:t>
              </a:r>
              <a:endParaRPr lang="en-US" altLang="zh-TW" dirty="0"/>
            </a:p>
          </p:txBody>
        </p:sp>
        <p:pic>
          <p:nvPicPr>
            <p:cNvPr id="13" name="Picture 2" descr="C:\Users\agnes.chen\Downloads\noun_1000563_cc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16" t="5443" r="10904" b="18598"/>
            <a:stretch/>
          </p:blipFill>
          <p:spPr bwMode="auto">
            <a:xfrm>
              <a:off x="323313" y="1553229"/>
              <a:ext cx="627151" cy="613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 descr="D:\agnes.chen\桌面\4.溫心好薑\產品文案\DM使用圖\3圖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r="33139"/>
          <a:stretch/>
        </p:blipFill>
        <p:spPr bwMode="auto">
          <a:xfrm>
            <a:off x="3745867" y="2665535"/>
            <a:ext cx="2083358" cy="181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agnes.chen\桌面\4.溫心好薑\產品文案\DM使用圖\3圖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1"/>
          <a:stretch/>
        </p:blipFill>
        <p:spPr bwMode="auto">
          <a:xfrm>
            <a:off x="7265150" y="2651570"/>
            <a:ext cx="1959368" cy="183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583665" y="6506256"/>
            <a:ext cx="3322340" cy="347586"/>
          </a:xfrm>
          <a:prstGeom prst="rect">
            <a:avLst/>
          </a:prstGeom>
        </p:spPr>
        <p:txBody>
          <a:bodyPr wrap="square" lIns="85143" tIns="42572" rIns="85143" bIns="42572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*</a:t>
            </a:r>
            <a:r>
              <a:rPr lang="zh-TW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可依个人口味喜好，增减片数。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標題 3"/>
          <p:cNvSpPr txBox="1">
            <a:spLocks/>
          </p:cNvSpPr>
          <p:nvPr/>
        </p:nvSpPr>
        <p:spPr>
          <a:xfrm>
            <a:off x="7437525" y="1646839"/>
            <a:ext cx="2119813" cy="619594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3200" b="1" dirty="0"/>
              <a:t>搭配甜品</a:t>
            </a:r>
            <a:endParaRPr lang="en-US" altLang="zh-TW" sz="3200" b="1" dirty="0"/>
          </a:p>
        </p:txBody>
      </p:sp>
      <p:pic>
        <p:nvPicPr>
          <p:cNvPr id="20" name="Picture 2" descr="C:\Users\agnes.chen\Downloads\noun_1000563_cc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6" t="5443" r="10904" b="18598"/>
          <a:stretch/>
        </p:blipFill>
        <p:spPr bwMode="auto">
          <a:xfrm>
            <a:off x="6785587" y="1639561"/>
            <a:ext cx="679413" cy="6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標題 3"/>
          <p:cNvSpPr txBox="1">
            <a:spLocks/>
          </p:cNvSpPr>
          <p:nvPr/>
        </p:nvSpPr>
        <p:spPr>
          <a:xfrm>
            <a:off x="987744" y="1633961"/>
            <a:ext cx="1910732" cy="619594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3200" b="1" dirty="0"/>
              <a:t>直接食用</a:t>
            </a:r>
            <a:endParaRPr lang="en-US" altLang="zh-TW" sz="3200" b="1" dirty="0"/>
          </a:p>
        </p:txBody>
      </p:sp>
      <p:pic>
        <p:nvPicPr>
          <p:cNvPr id="22" name="Picture 2" descr="C:\Users\agnes.chen\Downloads\noun_1000563_cc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6" t="5443" r="10904" b="18598"/>
          <a:stretch/>
        </p:blipFill>
        <p:spPr bwMode="auto">
          <a:xfrm>
            <a:off x="349511" y="1640299"/>
            <a:ext cx="679413" cy="6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agnes.chen\桌面\4.溫心好薑\產品文案\DM使用圖\3圖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46"/>
          <a:stretch/>
        </p:blipFill>
        <p:spPr bwMode="auto">
          <a:xfrm>
            <a:off x="786816" y="2590443"/>
            <a:ext cx="1890365" cy="19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6165049" y="163804"/>
            <a:ext cx="37237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此頁的</a:t>
            </a:r>
            <a:r>
              <a:rPr kumimoji="0"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圖皆可使用，</a:t>
            </a:r>
            <a:r>
              <a:rPr lang="zh-TW" altLang="en-US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廠商提供的圖</a:t>
            </a:r>
            <a:r>
              <a:rPr kumimoji="0"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283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/>
          <p:cNvSpPr>
            <a:spLocks noGrp="1"/>
          </p:cNvSpPr>
          <p:nvPr>
            <p:ph type="title"/>
          </p:nvPr>
        </p:nvSpPr>
        <p:spPr>
          <a:xfrm>
            <a:off x="1339471" y="386046"/>
            <a:ext cx="4750779" cy="660548"/>
          </a:xfrm>
        </p:spPr>
        <p:txBody>
          <a:bodyPr vert="horz" lIns="85143" tIns="42572" rIns="85143" bIns="42572" rtlCol="0" anchor="ctr">
            <a:normAutofit/>
          </a:bodyPr>
          <a:lstStyle/>
          <a:p>
            <a:pPr algn="l"/>
            <a:r>
              <a:rPr lang="zh-CN" altLang="en-US" sz="30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贴</a:t>
            </a:r>
            <a:r>
              <a:rPr lang="zh-CN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心设计  让温暖随时都在</a:t>
            </a:r>
            <a:endParaRPr lang="zh-TW" altLang="en-US" sz="30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 descr="D:\agnes.chen\桌面\條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r="82543"/>
          <a:stretch/>
        </p:blipFill>
        <p:spPr bwMode="auto">
          <a:xfrm>
            <a:off x="2" y="340770"/>
            <a:ext cx="1448935" cy="768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838703" y="1969132"/>
            <a:ext cx="29416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温心好姜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利用小巧的夹链袋封装，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好拿、好食、好带、好保存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让你随时随地享受温暖呵护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还能与朋友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分享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，</a:t>
            </a:r>
            <a:endParaRPr lang="zh-CN" altLang="en-US" dirty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让更多的人享受</a:t>
            </a:r>
            <a:r>
              <a:rPr lang="zh-CN" altLang="en-US" sz="2200" b="1" dirty="0">
                <a:solidFill>
                  <a:srgbClr val="CC0066"/>
                </a:solidFill>
                <a:latin typeface="微軟正黑體" pitchFamily="34" charset="-120"/>
                <a:ea typeface="微軟正黑體" pitchFamily="34" charset="-120"/>
              </a:rPr>
              <a:t>温心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时刻！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8" descr="D:\agnes.chen\桌面\4.溫心好薑\產品文案\DM使用圖\黃薑熊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977" y="3467597"/>
            <a:ext cx="2162236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106137" y="1402552"/>
            <a:ext cx="2430659" cy="2581318"/>
            <a:chOff x="3989401" y="2801563"/>
            <a:chExt cx="3140928" cy="3189585"/>
          </a:xfrm>
        </p:grpSpPr>
        <p:pic>
          <p:nvPicPr>
            <p:cNvPr id="8" name="Picture 4" descr="D:\agnes.chen\桌面\4.溫心好薑\包裝設計\產品包裝圖片(自拍)\溫心1包(自拍)-增亮10-27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401" y="2801563"/>
              <a:ext cx="2355445" cy="310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D:\agnes.chen\桌面\薑盤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317" y="4919834"/>
              <a:ext cx="2044012" cy="107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文字方塊 9"/>
          <p:cNvSpPr txBox="1"/>
          <p:nvPr/>
        </p:nvSpPr>
        <p:spPr>
          <a:xfrm>
            <a:off x="6165049" y="163804"/>
            <a:ext cx="37237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此頁的</a:t>
            </a:r>
            <a:r>
              <a:rPr kumimoji="0"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圖皆可使用，</a:t>
            </a:r>
            <a:r>
              <a:rPr lang="zh-TW" altLang="en-US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廠商提供的圖</a:t>
            </a:r>
            <a:r>
              <a:rPr kumimoji="0"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7825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agnes.chen\桌面\條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r="82543"/>
          <a:stretch/>
        </p:blipFill>
        <p:spPr bwMode="auto">
          <a:xfrm>
            <a:off x="2" y="340770"/>
            <a:ext cx="1448935" cy="768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346664" y="306266"/>
            <a:ext cx="4113859" cy="768352"/>
          </a:xfrm>
        </p:spPr>
        <p:txBody>
          <a:bodyPr>
            <a:normAutofit/>
          </a:bodyPr>
          <a:lstStyle/>
          <a:p>
            <a:pPr algn="l"/>
            <a:r>
              <a:rPr lang="zh-TW" altLang="en-US" sz="3000" b="1" dirty="0">
                <a:solidFill>
                  <a:srgbClr val="C00000"/>
                </a:solidFill>
              </a:rPr>
              <a:t>原姜</a:t>
            </a:r>
            <a:r>
              <a:rPr lang="zh-TW" altLang="en-US" sz="3000" b="1" dirty="0" smtClean="0">
                <a:solidFill>
                  <a:srgbClr val="C00000"/>
                </a:solidFill>
              </a:rPr>
              <a:t>切片</a:t>
            </a:r>
            <a:r>
              <a:rPr lang="en-US" altLang="zh-TW" sz="4000" b="1" dirty="0" smtClean="0">
                <a:solidFill>
                  <a:srgbClr val="C00000"/>
                </a:solidFill>
              </a:rPr>
              <a:t>‧</a:t>
            </a:r>
            <a:r>
              <a:rPr lang="zh-TW" altLang="en-US" sz="3000" b="1" dirty="0" smtClean="0">
                <a:solidFill>
                  <a:srgbClr val="C00000"/>
                </a:solidFill>
              </a:rPr>
              <a:t>天然健康</a:t>
            </a:r>
            <a:endParaRPr lang="zh-TW" altLang="en-US" sz="3000" b="1" dirty="0">
              <a:solidFill>
                <a:srgbClr val="C00000"/>
              </a:solidFill>
              <a:latin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1435" r="1703" b="1435"/>
          <a:stretch/>
        </p:blipFill>
        <p:spPr bwMode="auto">
          <a:xfrm>
            <a:off x="5357003" y="1411046"/>
            <a:ext cx="5329216" cy="41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D:\agnes.chen\桌面\4.溫心好薑\產品文案\DM使用圖\黃薑熊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9632">
            <a:off x="361411" y="3403118"/>
            <a:ext cx="66530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254152" y="5565942"/>
            <a:ext cx="3226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示意圖，</a:t>
            </a:r>
            <a:r>
              <a:rPr lang="zh-TW" altLang="en-US" sz="1600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字可放大一些 </a:t>
            </a:r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0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94063" y="1798236"/>
            <a:ext cx="10006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 smtClean="0">
                <a:latin typeface="微軟正黑體" pitchFamily="34" charset="-120"/>
                <a:ea typeface="微軟正黑體" pitchFamily="34" charset="-120"/>
              </a:rPr>
              <a:t>甘甜！</a:t>
            </a:r>
            <a:endParaRPr lang="en-US" altLang="zh-TW" sz="2500" b="1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 rot="303003">
            <a:off x="2412550" y="2628614"/>
            <a:ext cx="9862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>
                <a:latin typeface="微軟正黑體" pitchFamily="34" charset="-120"/>
                <a:ea typeface="微軟正黑體" pitchFamily="34" charset="-120"/>
              </a:rPr>
              <a:t>顺</a:t>
            </a:r>
            <a:r>
              <a:rPr lang="zh-TW" altLang="en-US" sz="2500" b="1" dirty="0" smtClean="0">
                <a:latin typeface="微軟正黑體" pitchFamily="34" charset="-120"/>
                <a:ea typeface="微軟正黑體" pitchFamily="34" charset="-120"/>
              </a:rPr>
              <a:t>口！</a:t>
            </a:r>
            <a:endParaRPr lang="en-US" altLang="zh-TW" sz="2500" b="1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 rot="21397244">
            <a:off x="2320525" y="4175913"/>
            <a:ext cx="1078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>
                <a:latin typeface="微軟正黑體" pitchFamily="34" charset="-120"/>
                <a:ea typeface="微軟正黑體" pitchFamily="34" charset="-120"/>
              </a:rPr>
              <a:t>温</a:t>
            </a:r>
            <a:r>
              <a:rPr lang="zh-TW" altLang="en-US" sz="2500" b="1" dirty="0" smtClean="0">
                <a:latin typeface="微軟正黑體" pitchFamily="34" charset="-120"/>
                <a:ea typeface="微軟正黑體" pitchFamily="34" charset="-120"/>
              </a:rPr>
              <a:t>辣！</a:t>
            </a:r>
            <a:endParaRPr lang="en-US" altLang="zh-TW" sz="2500" b="1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847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版面配置區 4" descr="美味栈 香港原装进口宁夏特级枸杞滋补品保健营养品煲汤食材300g-tmall.hk天猫国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251" y="548680"/>
            <a:ext cx="491952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3.sunten.com.tw/images/about/img-about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3" t="5000" r="6522" b="3473"/>
          <a:stretch/>
        </p:blipFill>
        <p:spPr bwMode="auto">
          <a:xfrm>
            <a:off x="69151" y="3645024"/>
            <a:ext cx="3401684" cy="207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" t="26301" r="16433" b="31959"/>
          <a:stretch/>
        </p:blipFill>
        <p:spPr>
          <a:xfrm>
            <a:off x="38458" y="5877272"/>
            <a:ext cx="1832264" cy="54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657861" y="4005064"/>
            <a:ext cx="12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kumimoji="1" lang="zh-TW" altLang="en-US" sz="18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示意圖 </a:t>
            </a:r>
            <a:r>
              <a:rPr kumimoji="1" lang="en-US" altLang="zh-TW" sz="18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kumimoji="1" lang="zh-TW" altLang="en-US" sz="18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6466" y="978972"/>
            <a:ext cx="6435165" cy="217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顺</a:t>
            </a:r>
            <a:r>
              <a:rPr kumimoji="1" lang="zh-CN" altLang="en-US" sz="16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天堂药厂於</a:t>
            </a:r>
            <a:r>
              <a:rPr kumimoji="1" lang="en-US" altLang="zh-CN" sz="16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1946</a:t>
            </a:r>
            <a:r>
              <a:rPr kumimoji="1" lang="zh-CN" altLang="en-US" sz="16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年创立，创办人许鸿源博士采用兄长开设之顺天堂医院之名。</a:t>
            </a: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16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  <a:cs typeface="新細明體" pitchFamily="18" charset="-120"/>
            </a:endParaRP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「</a:t>
            </a:r>
            <a:r>
              <a:rPr kumimoji="1" lang="zh-CN" altLang="en-US" sz="16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顺天应人</a:t>
            </a:r>
            <a:r>
              <a:rPr kumimoji="1" lang="zh-CN" altLang="en-US" sz="16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」、「</a:t>
            </a:r>
            <a:r>
              <a:rPr kumimoji="1" lang="zh-CN" altLang="en-US" sz="16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坚持品质 因为生命价值</a:t>
            </a:r>
            <a:r>
              <a:rPr kumimoji="1" lang="zh-CN" altLang="en-US" sz="16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」是顺天堂之坚持。本公司遵古中药之经典，运用现代化制程，生产高品质及安全的产品。荣获多数国家医药卫生管理单位的认证，更深获海内外民众的口碑与高度肯定</a:t>
            </a:r>
            <a:r>
              <a:rPr kumimoji="1" lang="zh-CN" altLang="en-US" sz="16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。</a:t>
            </a:r>
            <a:endParaRPr kumimoji="1" lang="zh-CN" altLang="en-US" sz="16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  <a:cs typeface="新細明體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456" y="44631"/>
            <a:ext cx="1716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400" b="1" dirty="0">
                <a:solidFill>
                  <a:srgbClr val="C00000"/>
                </a:solidFill>
                <a:latin typeface="Arial"/>
                <a:ea typeface="微軟正黑體" pitchFamily="34" charset="-120"/>
                <a:cs typeface="新細明體" pitchFamily="18" charset="-120"/>
              </a:rPr>
              <a:t>品牌精神</a:t>
            </a:r>
            <a:r>
              <a:rPr kumimoji="1" lang="zh-TW" altLang="en-US" sz="1200" dirty="0">
                <a:solidFill>
                  <a:prstClr val="black"/>
                </a:solidFill>
                <a:latin typeface="Arial"/>
                <a:ea typeface="微軟正黑體" pitchFamily="34" charset="-120"/>
                <a:cs typeface="新細明體" pitchFamily="18" charset="-120"/>
              </a:rPr>
              <a:t> </a:t>
            </a:r>
            <a:endParaRPr kumimoji="1" lang="zh-TW" altLang="en-US" sz="600" dirty="0">
              <a:solidFill>
                <a:prstClr val="black"/>
              </a:solidFill>
              <a:latin typeface="Arial" pitchFamily="34" charset="0"/>
              <a:cs typeface="新細明體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70839" y="5376810"/>
            <a:ext cx="1092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kumimoji="1" lang="zh-TW" altLang="en-US" sz="1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官網圖 </a:t>
            </a:r>
            <a:r>
              <a:rPr kumimoji="1" lang="en-US" altLang="zh-TW" sz="1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kumimoji="1" lang="zh-TW" altLang="en-US" sz="16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776874" y="6073558"/>
            <a:ext cx="9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kumimoji="1" lang="zh-TW" altLang="en-US" sz="1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kumimoji="1" lang="en-US" altLang="zh-TW" sz="1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LOGO</a:t>
            </a:r>
            <a:r>
              <a:rPr kumimoji="1" lang="zh-TW" altLang="en-US" sz="1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kumimoji="1" lang="en-US" altLang="zh-TW" sz="14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kumimoji="1" lang="zh-TW" altLang="en-US" sz="14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532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499" y="44629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产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品实拍</a:t>
            </a:r>
            <a:endParaRPr lang="zh-TW" altLang="en-US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663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953" r="2583" b="890"/>
          <a:stretch/>
        </p:blipFill>
        <p:spPr bwMode="auto">
          <a:xfrm>
            <a:off x="1161173" y="1601394"/>
            <a:ext cx="1890072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534731" y="116635"/>
            <a:ext cx="382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顺天堂用心   大家可安心</a:t>
            </a:r>
            <a:endParaRPr kumimoji="1" lang="zh-TW" altLang="en-US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128108" y="1556792"/>
            <a:ext cx="4023249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产</a:t>
            </a:r>
            <a:r>
              <a:rPr kumimoji="1" lang="zh-TW" altLang="en-US" sz="20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地履历</a:t>
            </a:r>
            <a:endParaRPr kumimoji="1" lang="en-US" altLang="zh-TW" sz="20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5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产</a:t>
            </a:r>
            <a:r>
              <a:rPr kumimoji="1" lang="zh-CN" altLang="en-US" sz="15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地履历是产品的身份证，透过 二维码 扫描，消费者可追溯每项产品的</a:t>
            </a:r>
            <a:r>
              <a:rPr kumimoji="1" lang="zh-CN" altLang="en-US" sz="15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生产批次纪录</a:t>
            </a:r>
            <a:r>
              <a:rPr kumimoji="1" lang="zh-CN" altLang="en-US" sz="15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及</a:t>
            </a:r>
            <a:r>
              <a:rPr kumimoji="1" lang="zh-CN" altLang="en-US" sz="15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原料来源</a:t>
            </a:r>
            <a:r>
              <a:rPr kumimoji="1" lang="zh-CN" altLang="en-US" sz="15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，确保产品品质</a:t>
            </a:r>
            <a:r>
              <a:rPr kumimoji="1" lang="zh-CN" altLang="en-US" sz="15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kumimoji="1" lang="zh-TW" altLang="en-US" sz="15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38887" y="3933059"/>
            <a:ext cx="218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二</a:t>
            </a:r>
            <a:r>
              <a:rPr kumimoji="1" lang="zh-CN" altLang="en-US" sz="16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维码 在产品包装的背面</a:t>
            </a:r>
            <a:r>
              <a:rPr kumimoji="1" lang="en-US" altLang="zh-CN" sz="16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~</a:t>
            </a:r>
            <a:endParaRPr kumimoji="1" lang="zh-TW" altLang="en-US" sz="1600" b="1" dirty="0">
              <a:solidFill>
                <a:prstClr val="black"/>
              </a:solidFill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2897040" y="3252158"/>
            <a:ext cx="1215278" cy="690114"/>
          </a:xfrm>
          <a:custGeom>
            <a:avLst/>
            <a:gdLst>
              <a:gd name="connsiteX0" fmla="*/ 0 w 1121795"/>
              <a:gd name="connsiteY0" fmla="*/ 0 h 690114"/>
              <a:gd name="connsiteX1" fmla="*/ 129396 w 1121795"/>
              <a:gd name="connsiteY1" fmla="*/ 8627 h 690114"/>
              <a:gd name="connsiteX2" fmla="*/ 345056 w 1121795"/>
              <a:gd name="connsiteY2" fmla="*/ 25880 h 690114"/>
              <a:gd name="connsiteX3" fmla="*/ 370936 w 1121795"/>
              <a:gd name="connsiteY3" fmla="*/ 34506 h 690114"/>
              <a:gd name="connsiteX4" fmla="*/ 396815 w 1121795"/>
              <a:gd name="connsiteY4" fmla="*/ 51759 h 690114"/>
              <a:gd name="connsiteX5" fmla="*/ 422694 w 1121795"/>
              <a:gd name="connsiteY5" fmla="*/ 60385 h 690114"/>
              <a:gd name="connsiteX6" fmla="*/ 457200 w 1121795"/>
              <a:gd name="connsiteY6" fmla="*/ 77638 h 690114"/>
              <a:gd name="connsiteX7" fmla="*/ 500332 w 1121795"/>
              <a:gd name="connsiteY7" fmla="*/ 94891 h 690114"/>
              <a:gd name="connsiteX8" fmla="*/ 526211 w 1121795"/>
              <a:gd name="connsiteY8" fmla="*/ 112144 h 690114"/>
              <a:gd name="connsiteX9" fmla="*/ 552090 w 1121795"/>
              <a:gd name="connsiteY9" fmla="*/ 120770 h 690114"/>
              <a:gd name="connsiteX10" fmla="*/ 646981 w 1121795"/>
              <a:gd name="connsiteY10" fmla="*/ 163902 h 690114"/>
              <a:gd name="connsiteX11" fmla="*/ 750498 w 1121795"/>
              <a:gd name="connsiteY11" fmla="*/ 232914 h 690114"/>
              <a:gd name="connsiteX12" fmla="*/ 802256 w 1121795"/>
              <a:gd name="connsiteY12" fmla="*/ 276046 h 690114"/>
              <a:gd name="connsiteX13" fmla="*/ 836762 w 1121795"/>
              <a:gd name="connsiteY13" fmla="*/ 327804 h 690114"/>
              <a:gd name="connsiteX14" fmla="*/ 854015 w 1121795"/>
              <a:gd name="connsiteY14" fmla="*/ 353684 h 690114"/>
              <a:gd name="connsiteX15" fmla="*/ 862641 w 1121795"/>
              <a:gd name="connsiteY15" fmla="*/ 379563 h 690114"/>
              <a:gd name="connsiteX16" fmla="*/ 854015 w 1121795"/>
              <a:gd name="connsiteY16" fmla="*/ 431321 h 690114"/>
              <a:gd name="connsiteX17" fmla="*/ 802256 w 1121795"/>
              <a:gd name="connsiteY17" fmla="*/ 457200 h 690114"/>
              <a:gd name="connsiteX18" fmla="*/ 690113 w 1121795"/>
              <a:gd name="connsiteY18" fmla="*/ 431321 h 690114"/>
              <a:gd name="connsiteX19" fmla="*/ 655607 w 1121795"/>
              <a:gd name="connsiteY19" fmla="*/ 379563 h 690114"/>
              <a:gd name="connsiteX20" fmla="*/ 690113 w 1121795"/>
              <a:gd name="connsiteY20" fmla="*/ 276046 h 690114"/>
              <a:gd name="connsiteX21" fmla="*/ 715992 w 1121795"/>
              <a:gd name="connsiteY21" fmla="*/ 267419 h 690114"/>
              <a:gd name="connsiteX22" fmla="*/ 897147 w 1121795"/>
              <a:gd name="connsiteY22" fmla="*/ 284672 h 690114"/>
              <a:gd name="connsiteX23" fmla="*/ 923026 w 1121795"/>
              <a:gd name="connsiteY23" fmla="*/ 301925 h 690114"/>
              <a:gd name="connsiteX24" fmla="*/ 940279 w 1121795"/>
              <a:gd name="connsiteY24" fmla="*/ 327804 h 690114"/>
              <a:gd name="connsiteX25" fmla="*/ 992037 w 1121795"/>
              <a:gd name="connsiteY25" fmla="*/ 379563 h 690114"/>
              <a:gd name="connsiteX26" fmla="*/ 1026543 w 1121795"/>
              <a:gd name="connsiteY26" fmla="*/ 431321 h 690114"/>
              <a:gd name="connsiteX27" fmla="*/ 1043796 w 1121795"/>
              <a:gd name="connsiteY27" fmla="*/ 457200 h 690114"/>
              <a:gd name="connsiteX28" fmla="*/ 1069675 w 1121795"/>
              <a:gd name="connsiteY28" fmla="*/ 508959 h 690114"/>
              <a:gd name="connsiteX29" fmla="*/ 1095554 w 1121795"/>
              <a:gd name="connsiteY29" fmla="*/ 560717 h 690114"/>
              <a:gd name="connsiteX30" fmla="*/ 1121434 w 1121795"/>
              <a:gd name="connsiteY30" fmla="*/ 672861 h 690114"/>
              <a:gd name="connsiteX31" fmla="*/ 1121434 w 1121795"/>
              <a:gd name="connsiteY31" fmla="*/ 690114 h 69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21795" h="690114">
                <a:moveTo>
                  <a:pt x="0" y="0"/>
                </a:moveTo>
                <a:lnTo>
                  <a:pt x="129396" y="8627"/>
                </a:lnTo>
                <a:cubicBezTo>
                  <a:pt x="222127" y="13926"/>
                  <a:pt x="269509" y="6993"/>
                  <a:pt x="345056" y="25880"/>
                </a:cubicBezTo>
                <a:cubicBezTo>
                  <a:pt x="353878" y="28085"/>
                  <a:pt x="362309" y="31631"/>
                  <a:pt x="370936" y="34506"/>
                </a:cubicBezTo>
                <a:cubicBezTo>
                  <a:pt x="379562" y="40257"/>
                  <a:pt x="387542" y="47122"/>
                  <a:pt x="396815" y="51759"/>
                </a:cubicBezTo>
                <a:cubicBezTo>
                  <a:pt x="404948" y="55825"/>
                  <a:pt x="414336" y="56803"/>
                  <a:pt x="422694" y="60385"/>
                </a:cubicBezTo>
                <a:cubicBezTo>
                  <a:pt x="434514" y="65451"/>
                  <a:pt x="445449" y="72415"/>
                  <a:pt x="457200" y="77638"/>
                </a:cubicBezTo>
                <a:cubicBezTo>
                  <a:pt x="471350" y="83927"/>
                  <a:pt x="486482" y="87966"/>
                  <a:pt x="500332" y="94891"/>
                </a:cubicBezTo>
                <a:cubicBezTo>
                  <a:pt x="509605" y="99528"/>
                  <a:pt x="516938" y="107507"/>
                  <a:pt x="526211" y="112144"/>
                </a:cubicBezTo>
                <a:cubicBezTo>
                  <a:pt x="534344" y="116210"/>
                  <a:pt x="543812" y="117007"/>
                  <a:pt x="552090" y="120770"/>
                </a:cubicBezTo>
                <a:cubicBezTo>
                  <a:pt x="658164" y="168985"/>
                  <a:pt x="586475" y="143734"/>
                  <a:pt x="646981" y="163902"/>
                </a:cubicBezTo>
                <a:lnTo>
                  <a:pt x="750498" y="232914"/>
                </a:lnTo>
                <a:cubicBezTo>
                  <a:pt x="773501" y="248250"/>
                  <a:pt x="784374" y="253055"/>
                  <a:pt x="802256" y="276046"/>
                </a:cubicBezTo>
                <a:cubicBezTo>
                  <a:pt x="814986" y="292413"/>
                  <a:pt x="825260" y="310551"/>
                  <a:pt x="836762" y="327804"/>
                </a:cubicBezTo>
                <a:lnTo>
                  <a:pt x="854015" y="353684"/>
                </a:lnTo>
                <a:cubicBezTo>
                  <a:pt x="856890" y="362310"/>
                  <a:pt x="862641" y="370470"/>
                  <a:pt x="862641" y="379563"/>
                </a:cubicBezTo>
                <a:cubicBezTo>
                  <a:pt x="862641" y="397054"/>
                  <a:pt x="861837" y="415677"/>
                  <a:pt x="854015" y="431321"/>
                </a:cubicBezTo>
                <a:cubicBezTo>
                  <a:pt x="847325" y="444700"/>
                  <a:pt x="814505" y="453117"/>
                  <a:pt x="802256" y="457200"/>
                </a:cubicBezTo>
                <a:cubicBezTo>
                  <a:pt x="769214" y="453896"/>
                  <a:pt x="717241" y="462325"/>
                  <a:pt x="690113" y="431321"/>
                </a:cubicBezTo>
                <a:cubicBezTo>
                  <a:pt x="676459" y="415716"/>
                  <a:pt x="655607" y="379563"/>
                  <a:pt x="655607" y="379563"/>
                </a:cubicBezTo>
                <a:cubicBezTo>
                  <a:pt x="662824" y="307395"/>
                  <a:pt x="641065" y="300571"/>
                  <a:pt x="690113" y="276046"/>
                </a:cubicBezTo>
                <a:cubicBezTo>
                  <a:pt x="698246" y="271979"/>
                  <a:pt x="707366" y="270295"/>
                  <a:pt x="715992" y="267419"/>
                </a:cubicBezTo>
                <a:cubicBezTo>
                  <a:pt x="719870" y="267634"/>
                  <a:pt x="850238" y="261218"/>
                  <a:pt x="897147" y="284672"/>
                </a:cubicBezTo>
                <a:cubicBezTo>
                  <a:pt x="906420" y="289309"/>
                  <a:pt x="914400" y="296174"/>
                  <a:pt x="923026" y="301925"/>
                </a:cubicBezTo>
                <a:cubicBezTo>
                  <a:pt x="928777" y="310551"/>
                  <a:pt x="933391" y="320055"/>
                  <a:pt x="940279" y="327804"/>
                </a:cubicBezTo>
                <a:cubicBezTo>
                  <a:pt x="956489" y="346040"/>
                  <a:pt x="978503" y="359262"/>
                  <a:pt x="992037" y="379563"/>
                </a:cubicBezTo>
                <a:lnTo>
                  <a:pt x="1026543" y="431321"/>
                </a:lnTo>
                <a:lnTo>
                  <a:pt x="1043796" y="457200"/>
                </a:lnTo>
                <a:cubicBezTo>
                  <a:pt x="1065474" y="522241"/>
                  <a:pt x="1036234" y="442079"/>
                  <a:pt x="1069675" y="508959"/>
                </a:cubicBezTo>
                <a:cubicBezTo>
                  <a:pt x="1105395" y="580396"/>
                  <a:pt x="1046106" y="486543"/>
                  <a:pt x="1095554" y="560717"/>
                </a:cubicBezTo>
                <a:cubicBezTo>
                  <a:pt x="1102046" y="586687"/>
                  <a:pt x="1117009" y="641888"/>
                  <a:pt x="1121434" y="672861"/>
                </a:cubicBezTo>
                <a:cubicBezTo>
                  <a:pt x="1122247" y="678554"/>
                  <a:pt x="1121434" y="684363"/>
                  <a:pt x="1121434" y="690114"/>
                </a:cubicBezTo>
              </a:path>
            </a:pathLst>
          </a:custGeom>
          <a:noFill/>
          <a:ln w="381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9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2231" r="6798" b="3997"/>
          <a:stretch/>
        </p:blipFill>
        <p:spPr bwMode="auto">
          <a:xfrm>
            <a:off x="5934981" y="850700"/>
            <a:ext cx="5145179" cy="37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D:\agnes.chen\桌面\薑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785" y="3816527"/>
            <a:ext cx="579744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1250565" y="319188"/>
            <a:ext cx="1923955" cy="776377"/>
          </a:xfrm>
          <a:prstGeom prst="rect">
            <a:avLst/>
          </a:prstGeom>
        </p:spPr>
        <p:txBody>
          <a:bodyPr vert="horz" lIns="85143" tIns="42572" rIns="85143" bIns="42572" rtlCol="0" anchor="ctr">
            <a:noAutofit/>
          </a:bodyPr>
          <a:lstStyle>
            <a:lvl1pPr algn="ctr" defTabSz="851435" rtl="0" eaLnBrk="1" latinLnBrk="0" hangingPunct="1">
              <a:spcBef>
                <a:spcPct val="0"/>
              </a:spcBef>
              <a:buNone/>
              <a:defRPr sz="4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 smtClean="0">
                <a:solidFill>
                  <a:srgbClr val="C00000"/>
                </a:solidFill>
              </a:rPr>
              <a:t>产</a:t>
            </a:r>
            <a:r>
              <a:rPr lang="zh-TW" altLang="en-US" sz="3000" b="1" dirty="0">
                <a:solidFill>
                  <a:srgbClr val="C00000"/>
                </a:solidFill>
              </a:rPr>
              <a:t>品参</a:t>
            </a:r>
            <a:r>
              <a:rPr lang="zh-TW" altLang="en-US" sz="3000" b="1" dirty="0" smtClean="0">
                <a:solidFill>
                  <a:srgbClr val="C00000"/>
                </a:solidFill>
              </a:rPr>
              <a:t>数</a:t>
            </a:r>
            <a:endParaRPr lang="zh-TW" altLang="en-US" sz="3000" b="1" dirty="0">
              <a:solidFill>
                <a:srgbClr val="C00000"/>
              </a:solidFill>
            </a:endParaRPr>
          </a:p>
        </p:txBody>
      </p:sp>
      <p:pic>
        <p:nvPicPr>
          <p:cNvPr id="6" name="Picture 2" descr="D:\agnes.chen\桌面\條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r="82543"/>
          <a:stretch/>
        </p:blipFill>
        <p:spPr bwMode="auto">
          <a:xfrm>
            <a:off x="2" y="340770"/>
            <a:ext cx="1448935" cy="7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35952" y="1428306"/>
            <a:ext cx="3530277" cy="2301967"/>
          </a:xfrm>
          <a:prstGeom prst="rect">
            <a:avLst/>
          </a:prstGeom>
          <a:noFill/>
        </p:spPr>
        <p:txBody>
          <a:bodyPr wrap="square" lIns="85143" tIns="42572" rIns="85143" bIns="4257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品名：温心好姜 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全素可食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成分：台湾竹节姜、蔗糖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内容量：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50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克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/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袋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保存方式：请置于阴凉干燥处，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                   开封后请尽快使用完毕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产地：台湾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895500" y="4673830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示意圖 </a:t>
            </a:r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0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00864" y="5996647"/>
            <a:ext cx="169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廠商提供的圖 </a:t>
            </a:r>
            <a:r>
              <a:rPr lang="en-US" altLang="zh-TW" sz="1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5184475" y="5996650"/>
            <a:ext cx="664234" cy="16927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20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299853" y="334377"/>
            <a:ext cx="3254892" cy="769803"/>
          </a:xfrm>
        </p:spPr>
        <p:txBody>
          <a:bodyPr vert="horz" lIns="85143" tIns="42572" rIns="85143" bIns="42572" rtlCol="0" anchor="ctr">
            <a:normAutofit/>
          </a:bodyPr>
          <a:lstStyle/>
          <a:p>
            <a:r>
              <a:rPr lang="zh-TW" altLang="en-US" sz="3000" b="1" dirty="0">
                <a:solidFill>
                  <a:srgbClr val="C00000"/>
                </a:solidFill>
              </a:rPr>
              <a:t>献给追求健康的您</a:t>
            </a:r>
          </a:p>
        </p:txBody>
      </p:sp>
      <p:pic>
        <p:nvPicPr>
          <p:cNvPr id="1026" name="Picture 2" descr="D:\agnes.chen\桌面\條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r="82543"/>
          <a:stretch/>
        </p:blipFill>
        <p:spPr bwMode="auto">
          <a:xfrm>
            <a:off x="2" y="340770"/>
            <a:ext cx="1448935" cy="768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標題 3"/>
          <p:cNvSpPr txBox="1">
            <a:spLocks/>
          </p:cNvSpPr>
          <p:nvPr/>
        </p:nvSpPr>
        <p:spPr>
          <a:xfrm>
            <a:off x="41854" y="1135291"/>
            <a:ext cx="7463141" cy="1063952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zh-TW" sz="1800" dirty="0" smtClean="0">
                <a:latin typeface="+mj-ea"/>
              </a:rPr>
              <a:t>透过姜特有的姜辣素</a:t>
            </a:r>
            <a:r>
              <a:rPr lang="zh-TW" altLang="en-US" sz="1800" dirty="0" smtClean="0">
                <a:latin typeface="+mj-ea"/>
              </a:rPr>
              <a:t>；多元</a:t>
            </a:r>
            <a:r>
              <a:rPr lang="zh-TW" altLang="zh-TW" sz="1800" dirty="0" smtClean="0">
                <a:latin typeface="+mj-ea"/>
              </a:rPr>
              <a:t>的维生素、矿物质</a:t>
            </a:r>
            <a:r>
              <a:rPr lang="zh-TW" altLang="en-US" sz="1800" dirty="0" smtClean="0">
                <a:latin typeface="+mj-ea"/>
              </a:rPr>
              <a:t>，加上</a:t>
            </a:r>
            <a:r>
              <a:rPr lang="zh-TW" altLang="zh-TW" sz="1800" dirty="0" smtClean="0">
                <a:latin typeface="+mj-ea"/>
              </a:rPr>
              <a:t>膳食纤维，在入口的同时，转化成暖身元气</a:t>
            </a:r>
            <a:r>
              <a:rPr lang="zh-TW" altLang="en-US" sz="1800" dirty="0" smtClean="0">
                <a:latin typeface="+mj-ea"/>
              </a:rPr>
              <a:t>和除湿利器。</a:t>
            </a:r>
            <a:endParaRPr lang="en-US" altLang="zh-TW" sz="1800" b="1" dirty="0">
              <a:latin typeface="+mj-ea"/>
            </a:endParaRPr>
          </a:p>
        </p:txBody>
      </p:sp>
      <p:sp>
        <p:nvSpPr>
          <p:cNvPr id="12" name="標題 3"/>
          <p:cNvSpPr txBox="1">
            <a:spLocks/>
          </p:cNvSpPr>
          <p:nvPr/>
        </p:nvSpPr>
        <p:spPr>
          <a:xfrm>
            <a:off x="1000430" y="2520394"/>
            <a:ext cx="2450145" cy="1199148"/>
          </a:xfrm>
          <a:prstGeom prst="rect">
            <a:avLst/>
          </a:prstGeom>
        </p:spPr>
        <p:txBody>
          <a:bodyPr vert="horz" lIns="85143" tIns="42572" rIns="85143" bIns="42572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zh-TW" sz="3000" b="1" dirty="0" smtClean="0">
                <a:latin typeface="+mj-ea"/>
              </a:rPr>
              <a:t>维持健康、</a:t>
            </a:r>
            <a:endParaRPr lang="en-US" altLang="zh-TW" sz="3000" b="1" dirty="0">
              <a:latin typeface="+mj-ea"/>
            </a:endParaRPr>
          </a:p>
          <a:p>
            <a:pPr algn="l"/>
            <a:r>
              <a:rPr lang="zh-TW" altLang="zh-TW" sz="3000" b="1" dirty="0" smtClean="0">
                <a:latin typeface="+mj-ea"/>
              </a:rPr>
              <a:t>促进新陈代谢</a:t>
            </a:r>
            <a:endParaRPr lang="en-US" altLang="zh-TW" sz="3000" b="1" dirty="0">
              <a:latin typeface="+mj-ea"/>
            </a:endParaRPr>
          </a:p>
        </p:txBody>
      </p:sp>
      <p:pic>
        <p:nvPicPr>
          <p:cNvPr id="4098" name="Picture 2" descr="C:\Users\agnes.chen\Downloads\noun_1000563_cc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6" t="5443" r="10904" b="18598"/>
          <a:stretch/>
        </p:blipFill>
        <p:spPr bwMode="auto">
          <a:xfrm>
            <a:off x="67581" y="2712937"/>
            <a:ext cx="901891" cy="81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標題 3"/>
          <p:cNvSpPr txBox="1">
            <a:spLocks/>
          </p:cNvSpPr>
          <p:nvPr/>
        </p:nvSpPr>
        <p:spPr>
          <a:xfrm>
            <a:off x="1044166" y="5114111"/>
            <a:ext cx="2362670" cy="1199148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800" b="1" dirty="0" smtClean="0">
                <a:latin typeface="+mj-ea"/>
              </a:rPr>
              <a:t>滋补强身、</a:t>
            </a:r>
            <a:endParaRPr lang="en-US" altLang="zh-TW" sz="2800" b="1" dirty="0">
              <a:latin typeface="+mj-ea"/>
            </a:endParaRPr>
          </a:p>
          <a:p>
            <a:pPr algn="l"/>
            <a:r>
              <a:rPr lang="zh-TW" altLang="en-US" sz="2800" b="1" dirty="0" smtClean="0">
                <a:latin typeface="+mj-ea"/>
              </a:rPr>
              <a:t>调节生理机能</a:t>
            </a:r>
            <a:endParaRPr lang="en-US" altLang="zh-TW" sz="2800" b="1" dirty="0">
              <a:latin typeface="+mj-ea"/>
            </a:endParaRPr>
          </a:p>
        </p:txBody>
      </p:sp>
      <p:pic>
        <p:nvPicPr>
          <p:cNvPr id="17" name="Picture 2" descr="C:\Users\agnes.chen\Downloads\noun_1000563_cc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6" t="5443" r="10904" b="18598"/>
          <a:stretch/>
        </p:blipFill>
        <p:spPr bwMode="auto">
          <a:xfrm>
            <a:off x="67581" y="3953838"/>
            <a:ext cx="901891" cy="81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標題 3"/>
          <p:cNvSpPr txBox="1">
            <a:spLocks/>
          </p:cNvSpPr>
          <p:nvPr/>
        </p:nvSpPr>
        <p:spPr>
          <a:xfrm>
            <a:off x="1033081" y="3792328"/>
            <a:ext cx="2384840" cy="1199148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800" b="1" dirty="0">
                <a:latin typeface="+mj-ea"/>
              </a:rPr>
              <a:t>祛寒暖身、</a:t>
            </a:r>
            <a:endParaRPr lang="en-US" altLang="zh-TW" sz="2800" b="1" dirty="0">
              <a:latin typeface="+mj-ea"/>
            </a:endParaRPr>
          </a:p>
          <a:p>
            <a:pPr algn="l"/>
            <a:r>
              <a:rPr lang="zh-TW" altLang="en-US" sz="2800" b="1" dirty="0" smtClean="0">
                <a:latin typeface="+mj-ea"/>
              </a:rPr>
              <a:t>让每月更舒适</a:t>
            </a:r>
            <a:endParaRPr lang="en-US" altLang="zh-TW" sz="2800" b="1" strike="sngStrike" dirty="0">
              <a:latin typeface="+mj-ea"/>
            </a:endParaRPr>
          </a:p>
        </p:txBody>
      </p:sp>
      <p:pic>
        <p:nvPicPr>
          <p:cNvPr id="19" name="Picture 2" descr="C:\Users\agnes.chen\Downloads\noun_1000563_cc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6" t="5443" r="10904" b="18598"/>
          <a:stretch/>
        </p:blipFill>
        <p:spPr bwMode="auto">
          <a:xfrm>
            <a:off x="67581" y="5235126"/>
            <a:ext cx="901891" cy="81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4399473" y="2224594"/>
            <a:ext cx="5506534" cy="1399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143" tIns="42572" rIns="85143" bIns="42572" rtlCol="0" anchor="ctr"/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上班族的健康泉源</a:t>
            </a:r>
            <a:endParaRPr lang="en-US" altLang="zh-TW" sz="28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寒冷或不常运动，适时几片温心好姜，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可以祛寒暖身、促进代谢、增强体力喔！</a:t>
            </a:r>
          </a:p>
        </p:txBody>
      </p:sp>
      <p:sp>
        <p:nvSpPr>
          <p:cNvPr id="22" name="矩形 21"/>
          <p:cNvSpPr/>
          <p:nvPr/>
        </p:nvSpPr>
        <p:spPr>
          <a:xfrm>
            <a:off x="4399473" y="3792334"/>
            <a:ext cx="5506536" cy="1399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143" tIns="42572" rIns="85143" bIns="42572" rtlCol="0" anchor="ctr"/>
          <a:lstStyle/>
          <a:p>
            <a:pPr>
              <a:lnSpc>
                <a:spcPct val="150000"/>
              </a:lnSpc>
            </a:pPr>
            <a:r>
              <a:rPr lang="zh-TW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女人的温心闺密</a:t>
            </a:r>
            <a:endParaRPr lang="en-US" altLang="zh-TW" sz="28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每月一次的恼人时间，一杯温心好姜，暖身、舒适又健康！</a:t>
            </a:r>
            <a:endParaRPr lang="zh-TW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399477" y="5350700"/>
            <a:ext cx="5484361" cy="1399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143" tIns="42572" rIns="85143" bIns="42572" rtlCol="0" anchor="ctr"/>
          <a:lstStyle/>
          <a:p>
            <a:pPr>
              <a:lnSpc>
                <a:spcPct val="150000"/>
              </a:lnSpc>
            </a:pPr>
            <a:r>
              <a:rPr lang="zh-TW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熟龄、银发族的活力补充</a:t>
            </a:r>
            <a:endParaRPr lang="en-US" altLang="zh-TW" sz="28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每天一壶，可滋补强身、维持健康！</a:t>
            </a:r>
            <a:endParaRPr lang="zh-TW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394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5297" y="1645045"/>
            <a:ext cx="62223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軟正黑體" pitchFamily="34" charset="-120"/>
                <a:ea typeface="微軟正黑體" pitchFamily="34" charset="-120"/>
              </a:rPr>
              <a:t>经前症候群是女性恼人的问题，会开始出现各种生理及心理不适</a:t>
            </a:r>
            <a:r>
              <a:rPr lang="en-US" altLang="zh-CN" sz="16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sz="1600" dirty="0">
                <a:latin typeface="微軟正黑體" pitchFamily="34" charset="-120"/>
                <a:ea typeface="微軟正黑體" pitchFamily="34" charset="-120"/>
              </a:rPr>
              <a:t>易怒、焦虑、疲倦等</a:t>
            </a:r>
            <a:r>
              <a:rPr lang="en-US" altLang="zh-CN" sz="1600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CN" altLang="en-US" sz="1600" dirty="0">
                <a:latin typeface="微軟正黑體" pitchFamily="34" charset="-120"/>
                <a:ea typeface="微軟正黑體" pitchFamily="34" charset="-120"/>
              </a:rPr>
              <a:t>，约有 </a:t>
            </a:r>
            <a:r>
              <a:rPr lang="en-US" altLang="zh-CN" sz="1600" dirty="0">
                <a:latin typeface="微軟正黑體" pitchFamily="34" charset="-120"/>
                <a:ea typeface="微軟正黑體" pitchFamily="34" charset="-120"/>
              </a:rPr>
              <a:t>80% </a:t>
            </a:r>
            <a:r>
              <a:rPr lang="zh-CN" altLang="en-US" sz="1600" dirty="0">
                <a:latin typeface="微軟正黑體" pitchFamily="34" charset="-120"/>
                <a:ea typeface="微軟正黑體" pitchFamily="34" charset="-120"/>
              </a:rPr>
              <a:t>女性有轻至中度的症状，还</a:t>
            </a:r>
            <a:r>
              <a:rPr lang="zh-CN" altLang="en-US" sz="1600" dirty="0" smtClean="0">
                <a:latin typeface="微軟正黑體" pitchFamily="34" charset="-120"/>
                <a:ea typeface="微軟正黑體" pitchFamily="34" charset="-120"/>
              </a:rPr>
              <a:t>有 </a:t>
            </a:r>
            <a:r>
              <a:rPr lang="en-US" altLang="zh-CN" sz="1600" dirty="0" smtClean="0">
                <a:latin typeface="微軟正黑體" pitchFamily="34" charset="-120"/>
                <a:ea typeface="微軟正黑體" pitchFamily="34" charset="-120"/>
              </a:rPr>
              <a:t>5% </a:t>
            </a:r>
            <a:r>
              <a:rPr lang="zh-CN" altLang="en-US" sz="1600" dirty="0" smtClean="0">
                <a:latin typeface="微軟正黑體" pitchFamily="34" charset="-120"/>
                <a:ea typeface="微軟正黑體" pitchFamily="34" charset="-120"/>
              </a:rPr>
              <a:t>呈</a:t>
            </a:r>
            <a:r>
              <a:rPr lang="zh-CN" altLang="en-US" sz="1600" dirty="0">
                <a:latin typeface="微軟正黑體" pitchFamily="34" charset="-120"/>
                <a:ea typeface="微軟正黑體" pitchFamily="34" charset="-120"/>
              </a:rPr>
              <a:t>现重度症状。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軟正黑體" pitchFamily="34" charset="-120"/>
                <a:ea typeface="微軟正黑體" pitchFamily="34" charset="-120"/>
              </a:rPr>
              <a:t>研究显示，姜能帮助缓解经前的多种不适症状，也助於抑制促发炎的前列腺素</a:t>
            </a:r>
            <a:r>
              <a:rPr lang="zh-CN" altLang="en-US" sz="16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zh-CN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 descr="D:\agnes.chen\桌面\條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" r="82543"/>
          <a:stretch/>
        </p:blipFill>
        <p:spPr bwMode="auto">
          <a:xfrm>
            <a:off x="3484" y="340770"/>
            <a:ext cx="1471327" cy="768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14729" y="431022"/>
            <a:ext cx="4287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姜</a:t>
            </a:r>
            <a:r>
              <a:rPr lang="zh-TW" altLang="en-US" sz="30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zh-CN" altLang="en-US" sz="30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助</a:t>
            </a:r>
            <a:r>
              <a:rPr lang="zh-CN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改善经前症候群</a:t>
            </a:r>
            <a:endParaRPr lang="zh-TW" altLang="en-US" sz="30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767" y="2873136"/>
            <a:ext cx="2468563" cy="2457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020183" y="533058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示意圖 </a:t>
            </a:r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0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43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D:\agnes.chen\桌面\暖薑底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533" y="0"/>
            <a:ext cx="101195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389794" y="340770"/>
            <a:ext cx="3665285" cy="768352"/>
          </a:xfrm>
        </p:spPr>
        <p:txBody>
          <a:bodyPr>
            <a:normAutofit/>
          </a:bodyPr>
          <a:lstStyle/>
          <a:p>
            <a:r>
              <a:rPr lang="zh-TW" altLang="en-US" sz="3000" b="1" dirty="0" smtClean="0">
                <a:solidFill>
                  <a:srgbClr val="C00000"/>
                </a:solidFill>
              </a:rPr>
              <a:t>温心好姜  </a:t>
            </a:r>
            <a:r>
              <a:rPr lang="zh-TW" altLang="zh-TW" sz="3000" b="1" dirty="0" smtClean="0">
                <a:solidFill>
                  <a:srgbClr val="C00000"/>
                </a:solidFill>
              </a:rPr>
              <a:t>真材实料</a:t>
            </a:r>
            <a:endParaRPr lang="zh-TW" altLang="en-US" sz="3000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D:\agnes.chen\桌面\條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r="82543"/>
          <a:stretch/>
        </p:blipFill>
        <p:spPr bwMode="auto">
          <a:xfrm>
            <a:off x="-213534" y="340770"/>
            <a:ext cx="1765963" cy="7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-84555" y="1719425"/>
            <a:ext cx="5701321" cy="1290048"/>
          </a:xfrm>
          <a:prstGeom prst="rect">
            <a:avLst/>
          </a:prstGeom>
        </p:spPr>
        <p:txBody>
          <a:bodyPr vert="horz" lIns="85143" tIns="42572" rIns="85143" bIns="42572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zh-TW" sz="1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大量的纤维</a:t>
            </a:r>
            <a:r>
              <a:rPr lang="zh-TW" altLang="en-US" sz="1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和</a:t>
            </a:r>
            <a:r>
              <a:rPr lang="zh-TW" altLang="zh-TW" sz="1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丰富的姜辣素、姜烯酚、姜酮</a:t>
            </a:r>
            <a:r>
              <a:rPr lang="zh-TW" altLang="en-US" sz="1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，加上</a:t>
            </a:r>
            <a:r>
              <a:rPr lang="zh-TW" altLang="zh-TW" sz="1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其他微量元素，让气血转动，健康加成！</a:t>
            </a:r>
            <a:endParaRPr lang="zh-TW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-157839" y="1248095"/>
            <a:ext cx="2791454" cy="718487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zh-TW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营养丰富</a:t>
            </a:r>
            <a:endParaRPr lang="zh-TW" altLang="zh-TW" sz="3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標題 3"/>
          <p:cNvSpPr txBox="1">
            <a:spLocks/>
          </p:cNvSpPr>
          <p:nvPr/>
        </p:nvSpPr>
        <p:spPr>
          <a:xfrm>
            <a:off x="-136294" y="3545543"/>
            <a:ext cx="5872625" cy="968992"/>
          </a:xfrm>
          <a:prstGeom prst="rect">
            <a:avLst/>
          </a:prstGeom>
        </p:spPr>
        <p:txBody>
          <a:bodyPr vert="horz" lIns="85143" tIns="42572" rIns="85143" bIns="42572" rtlCol="0" anchor="ctr">
            <a:noAutofit/>
          </a:bodyPr>
          <a:lstStyle>
            <a:defPPr>
              <a:defRPr lang="zh-TW"/>
            </a:defPPr>
            <a:lvl1pPr defTabSz="914400">
              <a:lnSpc>
                <a:spcPct val="150000"/>
              </a:lnSpc>
              <a:spcBef>
                <a:spcPct val="0"/>
              </a:spcBef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不含人工香料、色素及防腐</a:t>
            </a:r>
            <a:r>
              <a:rPr lang="zh-TW" altLang="en-US" dirty="0" smtClean="0"/>
              <a:t>剂，</a:t>
            </a:r>
            <a:r>
              <a:rPr lang="en-US" altLang="zh-TW" dirty="0" smtClean="0"/>
              <a:t>HACCP</a:t>
            </a:r>
            <a:r>
              <a:rPr lang="zh-TW" altLang="en-US" dirty="0" smtClean="0"/>
              <a:t>厂制造！</a:t>
            </a:r>
            <a:endParaRPr lang="zh-TW" altLang="en-US" dirty="0"/>
          </a:p>
        </p:txBody>
      </p:sp>
      <p:sp>
        <p:nvSpPr>
          <p:cNvPr id="13" name="標題 3"/>
          <p:cNvSpPr txBox="1">
            <a:spLocks/>
          </p:cNvSpPr>
          <p:nvPr/>
        </p:nvSpPr>
        <p:spPr>
          <a:xfrm>
            <a:off x="-145179" y="3116959"/>
            <a:ext cx="2791454" cy="718487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成分单纯</a:t>
            </a:r>
            <a:endParaRPr lang="zh-TW" altLang="zh-TW" sz="3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標題 3"/>
          <p:cNvSpPr txBox="1">
            <a:spLocks/>
          </p:cNvSpPr>
          <p:nvPr/>
        </p:nvSpPr>
        <p:spPr>
          <a:xfrm>
            <a:off x="-129390" y="5099505"/>
            <a:ext cx="5746156" cy="1284019"/>
          </a:xfrm>
          <a:prstGeom prst="rect">
            <a:avLst/>
          </a:prstGeom>
        </p:spPr>
        <p:txBody>
          <a:bodyPr vert="horz" lIns="85143" tIns="42572" rIns="85143" bIns="42572" rtlCol="0" anchor="ctr">
            <a:noAutofit/>
          </a:bodyPr>
          <a:lstStyle>
            <a:defPPr>
              <a:defRPr lang="zh-TW"/>
            </a:defPPr>
            <a:lvl1pPr defTabSz="914400">
              <a:lnSpc>
                <a:spcPct val="150000"/>
              </a:lnSpc>
              <a:spcBef>
                <a:spcPct val="0"/>
              </a:spcBef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除了通过顺</a:t>
            </a:r>
            <a:r>
              <a:rPr lang="zh-TW" altLang="en-US" dirty="0" smtClean="0"/>
              <a:t>天堂研</a:t>
            </a:r>
            <a:r>
              <a:rPr lang="zh-TW" altLang="en-US" dirty="0"/>
              <a:t>发与制程品管，更通过</a:t>
            </a:r>
            <a:r>
              <a:rPr lang="en-US" altLang="zh-TW" b="1" dirty="0">
                <a:solidFill>
                  <a:srgbClr val="3333FF"/>
                </a:solidFill>
              </a:rPr>
              <a:t>374</a:t>
            </a:r>
            <a:r>
              <a:rPr lang="zh-TW" altLang="en-US" b="1" dirty="0">
                <a:solidFill>
                  <a:srgbClr val="3333FF"/>
                </a:solidFill>
              </a:rPr>
              <a:t>项农残检验、重金属检验、微生物检验</a:t>
            </a:r>
            <a:r>
              <a:rPr lang="zh-TW" altLang="en-US" dirty="0" smtClean="0"/>
              <a:t>，以高品质的</a:t>
            </a:r>
            <a:r>
              <a:rPr lang="zh-TW" altLang="en-US" dirty="0"/>
              <a:t>呈</a:t>
            </a:r>
            <a:r>
              <a:rPr lang="zh-TW" altLang="en-US" dirty="0" smtClean="0"/>
              <a:t>现！</a:t>
            </a:r>
            <a:endParaRPr lang="zh-TW" altLang="en-US" dirty="0"/>
          </a:p>
        </p:txBody>
      </p:sp>
      <p:sp>
        <p:nvSpPr>
          <p:cNvPr id="17" name="標題 3"/>
          <p:cNvSpPr txBox="1">
            <a:spLocks/>
          </p:cNvSpPr>
          <p:nvPr/>
        </p:nvSpPr>
        <p:spPr>
          <a:xfrm>
            <a:off x="-166319" y="4618053"/>
            <a:ext cx="2791454" cy="718487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检验合格</a:t>
            </a:r>
            <a:endParaRPr lang="zh-TW" altLang="zh-TW" sz="3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063345" y="1167641"/>
            <a:ext cx="2848116" cy="2581318"/>
            <a:chOff x="3989401" y="2801563"/>
            <a:chExt cx="3680371" cy="3189585"/>
          </a:xfrm>
        </p:grpSpPr>
        <p:pic>
          <p:nvPicPr>
            <p:cNvPr id="1028" name="Picture 4" descr="D:\agnes.chen\桌面\4.溫心好薑\包裝設計\產品包裝圖片(自拍)\溫心1包(自拍)-增亮10-27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401" y="2801563"/>
              <a:ext cx="2355445" cy="310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agnes.chen\桌面\薑盤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317" y="4919834"/>
              <a:ext cx="2044012" cy="107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群組 13"/>
            <p:cNvGrpSpPr/>
            <p:nvPr/>
          </p:nvGrpSpPr>
          <p:grpSpPr>
            <a:xfrm>
              <a:off x="5943423" y="3739536"/>
              <a:ext cx="1726349" cy="1291522"/>
              <a:chOff x="5115805" y="3504230"/>
              <a:chExt cx="1461460" cy="1230022"/>
            </a:xfrm>
          </p:grpSpPr>
          <p:sp>
            <p:nvSpPr>
              <p:cNvPr id="5" name="橢圓形圖說文字 4"/>
              <p:cNvSpPr/>
              <p:nvPr/>
            </p:nvSpPr>
            <p:spPr>
              <a:xfrm>
                <a:off x="5115805" y="3504230"/>
                <a:ext cx="1461460" cy="1230022"/>
              </a:xfrm>
              <a:prstGeom prst="wedgeEllipseCallou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5221624" y="3687126"/>
                <a:ext cx="1296249" cy="923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900" b="1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严选台湾</a:t>
                </a:r>
                <a:endParaRPr lang="en-US" altLang="zh-TW" sz="1900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600" b="1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竹节姜</a:t>
                </a:r>
                <a:endParaRPr lang="zh-TW" altLang="en-US" sz="2600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5830908" y="3898906"/>
            <a:ext cx="1603374" cy="2259013"/>
            <a:chOff x="5357747" y="4649380"/>
            <a:chExt cx="1358168" cy="1917503"/>
          </a:xfrm>
        </p:grpSpPr>
        <p:graphicFrame>
          <p:nvGraphicFramePr>
            <p:cNvPr id="10" name="物件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5903873"/>
                </p:ext>
              </p:extLst>
            </p:nvPr>
          </p:nvGraphicFramePr>
          <p:xfrm>
            <a:off x="5357747" y="4649380"/>
            <a:ext cx="1358168" cy="1917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" name="Acrobat Document" r:id="rId8" imgW="5676833" imgH="8019837" progId="AcroExch.Document.DC">
                    <p:embed/>
                  </p:oleObj>
                </mc:Choice>
                <mc:Fallback>
                  <p:oleObj name="Acrobat Document" r:id="rId8" imgW="5676833" imgH="8019837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357747" y="4649380"/>
                          <a:ext cx="1358168" cy="1917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群組 17"/>
            <p:cNvGrpSpPr/>
            <p:nvPr/>
          </p:nvGrpSpPr>
          <p:grpSpPr>
            <a:xfrm>
              <a:off x="5395559" y="5076966"/>
              <a:ext cx="1242708" cy="1075824"/>
              <a:chOff x="5395559" y="5076966"/>
              <a:chExt cx="1242708" cy="1075824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5496838" y="5076966"/>
                <a:ext cx="1109540" cy="1075824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395559" y="5307163"/>
                <a:ext cx="1242708" cy="600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40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 合 格</a:t>
                </a:r>
                <a:endParaRPr lang="zh-TW" altLang="en-US" sz="40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0" name="群組 19"/>
          <p:cNvGrpSpPr/>
          <p:nvPr/>
        </p:nvGrpSpPr>
        <p:grpSpPr>
          <a:xfrm>
            <a:off x="7793069" y="3884133"/>
            <a:ext cx="1612748" cy="2233520"/>
            <a:chOff x="7386520" y="4661726"/>
            <a:chExt cx="1340357" cy="1893153"/>
          </a:xfrm>
        </p:grpSpPr>
        <p:graphicFrame>
          <p:nvGraphicFramePr>
            <p:cNvPr id="3" name="物件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5496911"/>
                </p:ext>
              </p:extLst>
            </p:nvPr>
          </p:nvGraphicFramePr>
          <p:xfrm>
            <a:off x="7386520" y="4661726"/>
            <a:ext cx="1340357" cy="1893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" name="Acrobat Document" r:id="rId10" imgW="5676833" imgH="8019837" progId="AcroExch.Document.DC">
                    <p:embed/>
                  </p:oleObj>
                </mc:Choice>
                <mc:Fallback>
                  <p:oleObj name="Acrobat Document" r:id="rId10" imgW="5676833" imgH="8019837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386520" y="4661726"/>
                          <a:ext cx="1340357" cy="18931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" name="群組 22"/>
            <p:cNvGrpSpPr/>
            <p:nvPr/>
          </p:nvGrpSpPr>
          <p:grpSpPr>
            <a:xfrm>
              <a:off x="7422905" y="5063718"/>
              <a:ext cx="1222023" cy="1111785"/>
              <a:chOff x="5556397" y="5053830"/>
              <a:chExt cx="1222023" cy="1111785"/>
            </a:xfrm>
          </p:grpSpPr>
          <p:sp>
            <p:nvSpPr>
              <p:cNvPr id="24" name="橢圓 23"/>
              <p:cNvSpPr/>
              <p:nvPr/>
            </p:nvSpPr>
            <p:spPr>
              <a:xfrm>
                <a:off x="5658486" y="5053830"/>
                <a:ext cx="1119934" cy="111178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5556397" y="5318829"/>
                <a:ext cx="1219282" cy="60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40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 合 格</a:t>
                </a:r>
                <a:endParaRPr lang="zh-TW" altLang="en-US" sz="40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6" name="標題 3"/>
          <p:cNvSpPr txBox="1">
            <a:spLocks/>
          </p:cNvSpPr>
          <p:nvPr/>
        </p:nvSpPr>
        <p:spPr>
          <a:xfrm>
            <a:off x="5762354" y="6209772"/>
            <a:ext cx="1763686" cy="433752"/>
          </a:xfrm>
          <a:prstGeom prst="rect">
            <a:avLst/>
          </a:prstGeom>
        </p:spPr>
        <p:txBody>
          <a:bodyPr vert="horz" lIns="85143" tIns="42572" rIns="85143" bIns="42572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374</a:t>
            </a:r>
            <a:r>
              <a:rPr lang="zh-TW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项农残检验</a:t>
            </a: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7895048" y="6035721"/>
            <a:ext cx="1426367" cy="792817"/>
          </a:xfrm>
          <a:prstGeom prst="rect">
            <a:avLst/>
          </a:prstGeom>
        </p:spPr>
        <p:txBody>
          <a:bodyPr vert="horz" lIns="85143" tIns="42572" rIns="85143" bIns="42572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重金</a:t>
            </a:r>
            <a:r>
              <a:rPr lang="zh-TW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属检</a:t>
            </a:r>
            <a:r>
              <a:rPr lang="zh-TW" alt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验微生物</a:t>
            </a:r>
            <a:r>
              <a:rPr lang="zh-TW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检验</a:t>
            </a:r>
          </a:p>
        </p:txBody>
      </p:sp>
    </p:spTree>
    <p:extLst>
      <p:ext uri="{BB962C8B-B14F-4D97-AF65-F5344CB8AC3E}">
        <p14:creationId xmlns:p14="http://schemas.microsoft.com/office/powerpoint/2010/main" val="1841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/>
          <p:cNvSpPr>
            <a:spLocks noGrp="1"/>
          </p:cNvSpPr>
          <p:nvPr>
            <p:ph type="title"/>
          </p:nvPr>
        </p:nvSpPr>
        <p:spPr>
          <a:xfrm>
            <a:off x="1339471" y="386046"/>
            <a:ext cx="2973737" cy="660548"/>
          </a:xfrm>
        </p:spPr>
        <p:txBody>
          <a:bodyPr vert="horz" lIns="85143" tIns="42572" rIns="85143" bIns="42572" rtlCol="0" anchor="ctr">
            <a:normAutofit/>
          </a:bodyPr>
          <a:lstStyle/>
          <a:p>
            <a:pPr algn="l"/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平凡</a:t>
            </a:r>
            <a:r>
              <a:rPr lang="zh-TW" altLang="en-US" sz="30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中创造非凡</a:t>
            </a:r>
            <a:endParaRPr lang="zh-TW" altLang="en-US" sz="30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 descr="D:\agnes.chen\桌面\條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r="82543"/>
          <a:stretch/>
        </p:blipFill>
        <p:spPr bwMode="auto">
          <a:xfrm>
            <a:off x="2" y="340770"/>
            <a:ext cx="1448935" cy="768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33634" y="1935223"/>
            <a:ext cx="3044404" cy="256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b="1" dirty="0">
                <a:solidFill>
                  <a:srgbClr val="3333FF"/>
                </a:solidFill>
                <a:latin typeface="微軟正黑體" pitchFamily="34" charset="-120"/>
                <a:ea typeface="微軟正黑體" pitchFamily="34" charset="-120"/>
              </a:rPr>
              <a:t>温心好</a:t>
            </a:r>
            <a:r>
              <a:rPr lang="zh-CN" altLang="en-US" sz="1900" b="1" dirty="0" smtClean="0">
                <a:solidFill>
                  <a:srgbClr val="3333FF"/>
                </a:solidFill>
                <a:latin typeface="微軟正黑體" pitchFamily="34" charset="-120"/>
                <a:ea typeface="微軟正黑體" pitchFamily="34" charset="-120"/>
              </a:rPr>
              <a:t>姜</a:t>
            </a:r>
            <a:r>
              <a:rPr lang="zh-TW" altLang="en-US" sz="1900" b="1" dirty="0" smtClean="0">
                <a:solidFill>
                  <a:srgbClr val="3333FF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sz="1900" b="1" dirty="0" smtClean="0">
                <a:solidFill>
                  <a:srgbClr val="3333FF"/>
                </a:solidFill>
                <a:latin typeface="微軟正黑體" pitchFamily="34" charset="-120"/>
                <a:ea typeface="微軟正黑體" pitchFamily="34" charset="-120"/>
              </a:rPr>
              <a:t>Sweet </a:t>
            </a:r>
            <a:r>
              <a:rPr lang="zh-TW" altLang="en-US" sz="1900" b="1" dirty="0" smtClean="0">
                <a:solidFill>
                  <a:srgbClr val="3333FF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900" b="1" dirty="0" smtClean="0">
                <a:solidFill>
                  <a:srgbClr val="3333FF"/>
                </a:solidFill>
                <a:latin typeface="微軟正黑體" pitchFamily="34" charset="-120"/>
                <a:ea typeface="微軟正黑體" pitchFamily="34" charset="-120"/>
              </a:rPr>
              <a:t>Ginger</a:t>
            </a:r>
            <a:endParaRPr lang="zh-CN" altLang="en-US" sz="1900" b="1" dirty="0">
              <a:solidFill>
                <a:srgbClr val="3333FF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CN" altLang="en-US" sz="800" dirty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軟正黑體" pitchFamily="34" charset="-120"/>
                <a:ea typeface="微軟正黑體" pitchFamily="34" charset="-120"/>
              </a:rPr>
              <a:t>从环境、育苗、栽种、制程</a:t>
            </a:r>
            <a:r>
              <a:rPr lang="zh-CN" altLang="en-US" sz="1600" dirty="0" smtClean="0">
                <a:latin typeface="微軟正黑體" pitchFamily="34" charset="-120"/>
                <a:ea typeface="微軟正黑體" pitchFamily="34" charset="-120"/>
              </a:rPr>
              <a:t>，到</a:t>
            </a:r>
            <a:r>
              <a:rPr lang="zh-CN" altLang="en-US" sz="1600" dirty="0">
                <a:latin typeface="微軟正黑體" pitchFamily="34" charset="-120"/>
                <a:ea typeface="微軟正黑體" pitchFamily="34" charset="-120"/>
              </a:rPr>
              <a:t>检验均严格把关，创造天然安心、价值非凡的珍贵好姜，藉「温心好姜」的热力温暖、健康每一个生命与家庭。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t="2194" r="4310" b="2140"/>
          <a:stretch/>
        </p:blipFill>
        <p:spPr bwMode="auto">
          <a:xfrm>
            <a:off x="4606510" y="1475116"/>
            <a:ext cx="6245525" cy="34013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186212" y="4893687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示意圖 </a:t>
            </a:r>
            <a:r>
              <a:rPr lang="en-US" altLang="zh-TW" sz="20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0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49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347167" y="358631"/>
            <a:ext cx="3492256" cy="724619"/>
          </a:xfrm>
        </p:spPr>
        <p:txBody>
          <a:bodyPr vert="horz" lIns="85143" tIns="42572" rIns="85143" bIns="42572" rtlCol="0" anchor="ctr">
            <a:normAutofit/>
          </a:bodyPr>
          <a:lstStyle/>
          <a:p>
            <a:pPr algn="l"/>
            <a:r>
              <a:rPr lang="zh-TW" altLang="en-US" sz="3000" b="1" dirty="0">
                <a:solidFill>
                  <a:srgbClr val="C00000"/>
                </a:solidFill>
              </a:rPr>
              <a:t>经得起考验的好姜！</a:t>
            </a:r>
          </a:p>
        </p:txBody>
      </p:sp>
      <p:pic>
        <p:nvPicPr>
          <p:cNvPr id="1026" name="Picture 2" descr="D:\agnes.chen\桌面\條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" r="82543"/>
          <a:stretch/>
        </p:blipFill>
        <p:spPr bwMode="auto">
          <a:xfrm>
            <a:off x="-3692" y="340770"/>
            <a:ext cx="1500691" cy="768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agnes.chen\桌面\薑盤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9446" y="5098547"/>
            <a:ext cx="3522484" cy="191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231431"/>
              </p:ext>
            </p:extLst>
          </p:nvPr>
        </p:nvGraphicFramePr>
        <p:xfrm>
          <a:off x="1362976" y="2437784"/>
          <a:ext cx="7850038" cy="374958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026914"/>
                <a:gridCol w="3872890"/>
                <a:gridCol w="2950234"/>
              </a:tblGrid>
              <a:tr h="4865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8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j-ea"/>
                          <a:ea typeface="+mj-ea"/>
                        </a:rPr>
                        <a:t>台湾</a:t>
                      </a:r>
                      <a:r>
                        <a:rPr lang="zh-TW" sz="2400" kern="100" dirty="0" smtClean="0">
                          <a:effectLst/>
                          <a:latin typeface="+mj-ea"/>
                          <a:ea typeface="+mj-ea"/>
                        </a:rPr>
                        <a:t>竹节姜</a:t>
                      </a:r>
                      <a:endParaRPr lang="zh-TW" sz="2400" b="1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j-ea"/>
                          <a:ea typeface="+mj-ea"/>
                        </a:rPr>
                        <a:t>一般市售姜</a:t>
                      </a:r>
                      <a:endParaRPr lang="zh-TW" sz="2400" b="1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2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b="1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900" b="1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7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j-ea"/>
                          <a:ea typeface="+mj-ea"/>
                        </a:rPr>
                        <a:t>稀有度</a:t>
                      </a:r>
                      <a:endParaRPr lang="zh-TW" sz="1800" b="1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700" kern="100" dirty="0" smtClean="0">
                          <a:effectLst/>
                          <a:latin typeface="+mj-ea"/>
                          <a:ea typeface="+mj-ea"/>
                        </a:rPr>
                        <a:t>较稀少</a:t>
                      </a:r>
                      <a:endParaRPr lang="en-US" altLang="zh-TW" sz="1700" kern="10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700" kern="100" dirty="0" smtClean="0">
                          <a:effectLst/>
                          <a:latin typeface="+mj-ea"/>
                          <a:ea typeface="+mj-ea"/>
                        </a:rPr>
                        <a:t>种植采收后需</a:t>
                      </a:r>
                      <a:r>
                        <a:rPr lang="en-US" altLang="zh-TW" sz="1700" kern="100" dirty="0" smtClean="0"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zh-TW" altLang="en-US" sz="1700" kern="100" dirty="0" smtClean="0">
                          <a:effectLst/>
                          <a:latin typeface="+mj-ea"/>
                          <a:ea typeface="+mj-ea"/>
                        </a:rPr>
                        <a:t>年休耕时间</a:t>
                      </a:r>
                      <a:endParaRPr lang="zh-TW" sz="17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700" kern="100" dirty="0" smtClean="0">
                          <a:effectLst/>
                          <a:latin typeface="+mj-ea"/>
                          <a:ea typeface="+mj-ea"/>
                        </a:rPr>
                        <a:t>常见</a:t>
                      </a:r>
                      <a:endParaRPr lang="zh-TW" sz="17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8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 smtClean="0">
                          <a:effectLst/>
                          <a:latin typeface="+mj-ea"/>
                          <a:ea typeface="+mj-ea"/>
                        </a:rPr>
                        <a:t>姜辣素</a:t>
                      </a:r>
                      <a:endParaRPr lang="en-US" altLang="zh-TW" sz="1800" kern="10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 smtClean="0">
                          <a:effectLst/>
                          <a:latin typeface="+mj-ea"/>
                          <a:ea typeface="+mj-ea"/>
                        </a:rPr>
                        <a:t>含量</a:t>
                      </a:r>
                      <a:endParaRPr lang="zh-TW" sz="1800" b="1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700" kern="100" dirty="0" smtClean="0">
                          <a:effectLst/>
                          <a:latin typeface="+mj-ea"/>
                          <a:ea typeface="+mj-ea"/>
                        </a:rPr>
                        <a:t>          约</a:t>
                      </a:r>
                      <a:r>
                        <a:rPr lang="en-US" sz="1700" kern="100" dirty="0" smtClean="0">
                          <a:effectLst/>
                          <a:latin typeface="+mj-ea"/>
                          <a:ea typeface="+mj-ea"/>
                        </a:rPr>
                        <a:t>751mg / 100g</a:t>
                      </a:r>
                      <a:endParaRPr lang="zh-TW" sz="17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700" kern="100" dirty="0" smtClean="0">
                          <a:effectLst/>
                          <a:latin typeface="+mj-ea"/>
                          <a:ea typeface="+mj-ea"/>
                        </a:rPr>
                        <a:t>约</a:t>
                      </a:r>
                      <a:r>
                        <a:rPr lang="en-US" sz="1700" kern="100" dirty="0" smtClean="0">
                          <a:effectLst/>
                          <a:latin typeface="+mj-ea"/>
                          <a:ea typeface="+mj-ea"/>
                        </a:rPr>
                        <a:t>160mg / 100g</a:t>
                      </a:r>
                      <a:endParaRPr lang="zh-TW" sz="17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0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 smtClean="0">
                          <a:effectLst/>
                          <a:latin typeface="+mj-ea"/>
                          <a:ea typeface="+mj-ea"/>
                        </a:rPr>
                        <a:t>姜味</a:t>
                      </a:r>
                      <a:endParaRPr lang="zh-TW" sz="1800" b="1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700" kern="100" dirty="0" smtClean="0">
                          <a:effectLst/>
                          <a:latin typeface="+mj-ea"/>
                          <a:ea typeface="+mj-ea"/>
                        </a:rPr>
                        <a:t>浓厚</a:t>
                      </a:r>
                      <a:endParaRPr lang="zh-TW" sz="17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700" kern="100" dirty="0">
                          <a:effectLst/>
                          <a:latin typeface="+mj-ea"/>
                          <a:ea typeface="+mj-ea"/>
                        </a:rPr>
                        <a:t>一般</a:t>
                      </a:r>
                      <a:endParaRPr lang="zh-TW" sz="17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4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 smtClean="0">
                          <a:effectLst/>
                          <a:latin typeface="+mj-ea"/>
                          <a:ea typeface="+mj-ea"/>
                        </a:rPr>
                        <a:t>纤维</a:t>
                      </a:r>
                      <a:endParaRPr lang="zh-TW" sz="1800" b="1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700" kern="100" dirty="0" smtClean="0">
                          <a:effectLst/>
                          <a:latin typeface="+mj-ea"/>
                          <a:ea typeface="+mj-ea"/>
                        </a:rPr>
                        <a:t>丰富扎实</a:t>
                      </a:r>
                      <a:endParaRPr lang="zh-TW" sz="17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700" kern="100" dirty="0">
                          <a:effectLst/>
                          <a:latin typeface="+mj-ea"/>
                          <a:ea typeface="+mj-ea"/>
                        </a:rPr>
                        <a:t>一般</a:t>
                      </a:r>
                      <a:endParaRPr lang="zh-TW" sz="17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文字方塊 30"/>
          <p:cNvSpPr txBox="1"/>
          <p:nvPr/>
        </p:nvSpPr>
        <p:spPr>
          <a:xfrm>
            <a:off x="4629777" y="4828614"/>
            <a:ext cx="894904" cy="439919"/>
          </a:xfrm>
          <a:prstGeom prst="rect">
            <a:avLst/>
          </a:prstGeom>
          <a:noFill/>
        </p:spPr>
        <p:txBody>
          <a:bodyPr wrap="none" lIns="85143" tIns="42572" rIns="85143" bIns="42572" rtlCol="0">
            <a:spAutoFit/>
          </a:bodyPr>
          <a:lstStyle/>
          <a:p>
            <a:pPr algn="ctr"/>
            <a:r>
              <a:rPr lang="en-US" altLang="zh-TW" sz="2300" b="1" dirty="0">
                <a:solidFill>
                  <a:srgbClr val="C00000"/>
                </a:solidFill>
                <a:latin typeface="+mj-ea"/>
                <a:ea typeface="+mj-ea"/>
              </a:rPr>
              <a:t>4.7</a:t>
            </a:r>
            <a:r>
              <a:rPr lang="zh-TW" altLang="en-US" sz="2300" b="1" dirty="0">
                <a:solidFill>
                  <a:srgbClr val="C00000"/>
                </a:solidFill>
                <a:latin typeface="+mj-ea"/>
                <a:ea typeface="+mj-ea"/>
              </a:rPr>
              <a:t>倍</a:t>
            </a:r>
          </a:p>
        </p:txBody>
      </p:sp>
      <p:pic>
        <p:nvPicPr>
          <p:cNvPr id="3" name="Picture 2" descr="D:\agnes.chen\桌面\ginger-1960613_64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t="9367" r="2825" b="8661"/>
          <a:stretch/>
        </p:blipFill>
        <p:spPr bwMode="auto">
          <a:xfrm>
            <a:off x="7013870" y="2960634"/>
            <a:ext cx="1578207" cy="89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830215" y="1104317"/>
            <a:ext cx="2075789" cy="486085"/>
          </a:xfrm>
          <a:prstGeom prst="rect">
            <a:avLst/>
          </a:prstGeom>
        </p:spPr>
        <p:txBody>
          <a:bodyPr wrap="square" lIns="85143" tIns="42572" rIns="85143" bIns="42572">
            <a:spAutoFit/>
          </a:bodyPr>
          <a:lstStyle/>
          <a:p>
            <a:r>
              <a:rPr lang="en-US" altLang="zh-TW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*</a:t>
            </a:r>
            <a:r>
              <a:rPr lang="zh-TW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本数值仅供参考，实际数值依生长情形略有变动</a:t>
            </a:r>
            <a:r>
              <a:rPr lang="zh-TW" altLang="zh-TW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。</a:t>
            </a:r>
            <a:endParaRPr lang="zh-TW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8" name="Picture 4" descr="D:\agnes.chen\桌面\竹節薑A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7" t="23697" r="8111" b="20669"/>
          <a:stretch/>
        </p:blipFill>
        <p:spPr bwMode="auto">
          <a:xfrm>
            <a:off x="3337839" y="2957256"/>
            <a:ext cx="1497880" cy="8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/>
          <p:cNvGrpSpPr/>
          <p:nvPr/>
        </p:nvGrpSpPr>
        <p:grpSpPr>
          <a:xfrm rot="452340">
            <a:off x="5583933" y="3932270"/>
            <a:ext cx="657425" cy="621926"/>
            <a:chOff x="10262330" y="3472540"/>
            <a:chExt cx="1361560" cy="1385547"/>
          </a:xfrm>
        </p:grpSpPr>
        <p:sp>
          <p:nvSpPr>
            <p:cNvPr id="42" name="甜甜圈 41"/>
            <p:cNvSpPr/>
            <p:nvPr/>
          </p:nvSpPr>
          <p:spPr>
            <a:xfrm>
              <a:off x="10262330" y="3472540"/>
              <a:ext cx="1361560" cy="1385547"/>
            </a:xfrm>
            <a:prstGeom prst="donut">
              <a:avLst>
                <a:gd name="adj" fmla="val 588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0350481" y="3474818"/>
              <a:ext cx="1175639" cy="1302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胜</a:t>
              </a:r>
              <a:endParaRPr lang="zh-TW" altLang="en-US" sz="32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50" name="Picture 2" descr="D:\agnes.chen\桌面\4.溫心好薑\文案\產品文案\DM使用圖\noun_1468186_cc.pn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0" b="28106"/>
          <a:stretch/>
        </p:blipFill>
        <p:spPr bwMode="auto">
          <a:xfrm>
            <a:off x="4937550" y="2204998"/>
            <a:ext cx="1154152" cy="68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3"/>
          <p:cNvSpPr txBox="1">
            <a:spLocks/>
          </p:cNvSpPr>
          <p:nvPr/>
        </p:nvSpPr>
        <p:spPr>
          <a:xfrm>
            <a:off x="1329991" y="1104314"/>
            <a:ext cx="5053591" cy="1077232"/>
          </a:xfrm>
          <a:prstGeom prst="rect">
            <a:avLst/>
          </a:prstGeom>
        </p:spPr>
        <p:txBody>
          <a:bodyPr vert="horz" lIns="85143" tIns="42572" rIns="85143" bIns="425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zh-TW" sz="1800" dirty="0" smtClean="0"/>
              <a:t>俗语说「早吃三片姜，赛过喝参汤。」</a:t>
            </a:r>
            <a:endParaRPr lang="en-US" altLang="zh-TW" sz="1800" dirty="0" smtClean="0"/>
          </a:p>
          <a:p>
            <a:pPr algn="l">
              <a:lnSpc>
                <a:spcPct val="150000"/>
              </a:lnSpc>
            </a:pPr>
            <a:r>
              <a:rPr lang="zh-TW" altLang="zh-TW" sz="1800" dirty="0" smtClean="0"/>
              <a:t>「温心好姜」选用的</a:t>
            </a:r>
            <a:r>
              <a:rPr lang="zh-TW" altLang="zh-TW" sz="2500" b="1" dirty="0" smtClean="0"/>
              <a:t>竹节姜</a:t>
            </a:r>
            <a:r>
              <a:rPr lang="zh-TW" altLang="en-US" sz="1800" dirty="0" smtClean="0"/>
              <a:t>更是</a:t>
            </a:r>
            <a:r>
              <a:rPr lang="zh-TW" altLang="zh-TW" sz="1800" dirty="0" smtClean="0"/>
              <a:t>姜中珍品！</a:t>
            </a:r>
            <a:endParaRPr lang="zh-TW" altLang="zh-TW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6" name="群組 25"/>
          <p:cNvGrpSpPr/>
          <p:nvPr/>
        </p:nvGrpSpPr>
        <p:grpSpPr>
          <a:xfrm rot="452340">
            <a:off x="5535332" y="4617823"/>
            <a:ext cx="657425" cy="621926"/>
            <a:chOff x="10262330" y="3472540"/>
            <a:chExt cx="1361560" cy="1385547"/>
          </a:xfrm>
        </p:grpSpPr>
        <p:sp>
          <p:nvSpPr>
            <p:cNvPr id="27" name="甜甜圈 26"/>
            <p:cNvSpPr/>
            <p:nvPr/>
          </p:nvSpPr>
          <p:spPr>
            <a:xfrm>
              <a:off x="10262330" y="3472540"/>
              <a:ext cx="1361560" cy="1385547"/>
            </a:xfrm>
            <a:prstGeom prst="donut">
              <a:avLst>
                <a:gd name="adj" fmla="val 588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0350481" y="3474818"/>
              <a:ext cx="1175639" cy="1302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胜</a:t>
              </a:r>
              <a:endParaRPr lang="zh-TW" altLang="en-US" sz="32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 rot="452340">
            <a:off x="5469475" y="5256524"/>
            <a:ext cx="657425" cy="621926"/>
            <a:chOff x="10262330" y="3472540"/>
            <a:chExt cx="1361560" cy="1385547"/>
          </a:xfrm>
        </p:grpSpPr>
        <p:sp>
          <p:nvSpPr>
            <p:cNvPr id="30" name="甜甜圈 29"/>
            <p:cNvSpPr/>
            <p:nvPr/>
          </p:nvSpPr>
          <p:spPr>
            <a:xfrm>
              <a:off x="10262330" y="3472540"/>
              <a:ext cx="1361560" cy="1385547"/>
            </a:xfrm>
            <a:prstGeom prst="donut">
              <a:avLst>
                <a:gd name="adj" fmla="val 588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0350481" y="3474818"/>
              <a:ext cx="1175639" cy="1302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胜</a:t>
              </a:r>
              <a:endParaRPr lang="zh-TW" altLang="en-US" sz="32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 rot="452340">
            <a:off x="5414695" y="5881802"/>
            <a:ext cx="657425" cy="621926"/>
            <a:chOff x="10262330" y="3472540"/>
            <a:chExt cx="1361560" cy="1385547"/>
          </a:xfrm>
        </p:grpSpPr>
        <p:sp>
          <p:nvSpPr>
            <p:cNvPr id="44" name="甜甜圈 43"/>
            <p:cNvSpPr/>
            <p:nvPr/>
          </p:nvSpPr>
          <p:spPr>
            <a:xfrm>
              <a:off x="10262330" y="3472540"/>
              <a:ext cx="1361560" cy="1385547"/>
            </a:xfrm>
            <a:prstGeom prst="donut">
              <a:avLst>
                <a:gd name="adj" fmla="val 588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0350481" y="3474818"/>
              <a:ext cx="1175639" cy="1302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胜</a:t>
              </a:r>
              <a:endParaRPr lang="zh-TW" altLang="en-US" sz="32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3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394749" y="299873"/>
            <a:ext cx="2435378" cy="849321"/>
          </a:xfrm>
        </p:spPr>
        <p:txBody>
          <a:bodyPr vert="horz" lIns="85143" tIns="42572" rIns="85143" bIns="42572" rtlCol="0" anchor="ctr">
            <a:normAutofit/>
          </a:bodyPr>
          <a:lstStyle/>
          <a:p>
            <a:pPr algn="l"/>
            <a:r>
              <a:rPr lang="zh-TW" altLang="en-US" sz="3000" b="1" dirty="0">
                <a:solidFill>
                  <a:srgbClr val="C00000"/>
                </a:solidFill>
              </a:rPr>
              <a:t>天然好滋</a:t>
            </a:r>
            <a:r>
              <a:rPr lang="zh-TW" altLang="en-US" sz="3000" b="1" dirty="0" smtClean="0">
                <a:solidFill>
                  <a:srgbClr val="C00000"/>
                </a:solidFill>
              </a:rPr>
              <a:t>养</a:t>
            </a:r>
            <a:endParaRPr lang="zh-TW" altLang="en-US" sz="3000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D:\agnes.chen\桌面\條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" r="82543"/>
          <a:stretch/>
        </p:blipFill>
        <p:spPr bwMode="auto">
          <a:xfrm>
            <a:off x="3484" y="340770"/>
            <a:ext cx="1471327" cy="768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3"/>
          <p:cNvSpPr txBox="1">
            <a:spLocks/>
          </p:cNvSpPr>
          <p:nvPr/>
        </p:nvSpPr>
        <p:spPr>
          <a:xfrm>
            <a:off x="61588" y="1295711"/>
            <a:ext cx="3777172" cy="1758036"/>
          </a:xfrm>
          <a:prstGeom prst="rect">
            <a:avLst/>
          </a:prstGeom>
        </p:spPr>
        <p:txBody>
          <a:bodyPr vert="horz" lIns="85143" tIns="42572" rIns="85143" bIns="42572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en-US" sz="1800" dirty="0" smtClean="0">
                <a:latin typeface="+mj-ea"/>
              </a:rPr>
              <a:t>除去繁琐的加工程序</a:t>
            </a:r>
            <a:endParaRPr lang="en-US" altLang="zh-TW" sz="1800" dirty="0"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zh-TW" altLang="en-US" sz="1800" dirty="0" smtClean="0">
                <a:latin typeface="+mj-ea"/>
              </a:rPr>
              <a:t>保留竹节姜完整的营养</a:t>
            </a:r>
            <a:endParaRPr lang="en-US" altLang="zh-TW" sz="1800" dirty="0"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zh-TW" altLang="en-US" sz="1800" dirty="0" smtClean="0">
                <a:latin typeface="+mj-ea"/>
              </a:rPr>
              <a:t>独特膳食纤维处理技术</a:t>
            </a:r>
            <a:endParaRPr lang="en-US" altLang="zh-TW" sz="1800" dirty="0"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zh-TW" altLang="en-US" sz="1800" dirty="0" smtClean="0">
                <a:latin typeface="+mj-ea"/>
              </a:rPr>
              <a:t>让饱含膳食纤维的姜片好顺口！</a:t>
            </a:r>
            <a:endParaRPr lang="en-US" altLang="zh-TW" sz="1800" dirty="0">
              <a:latin typeface="+mj-ea"/>
            </a:endParaRPr>
          </a:p>
        </p:txBody>
      </p:sp>
      <p:pic>
        <p:nvPicPr>
          <p:cNvPr id="16" name="Picture 5" descr="D:\agnes.chen\桌面\薑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765" y="3931171"/>
            <a:ext cx="5164886" cy="281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agnes.chen\桌面\4.溫心好薑\產品文案\DM使用圖\黃薑熊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576" y="917041"/>
            <a:ext cx="2162236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:\agnes.chen\桌面\4.溫心好薑\產品文案\DM使用圖\籃條-菁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93" y="3291545"/>
            <a:ext cx="9928393" cy="224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7898921" y="340770"/>
            <a:ext cx="20070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 smtClean="0">
                <a:latin typeface="+mj-ea"/>
                <a:ea typeface="+mj-ea"/>
              </a:rPr>
              <a:t>严选竹节姜</a:t>
            </a:r>
            <a:endParaRPr lang="en-US" altLang="zh-TW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>
                <a:latin typeface="+mj-ea"/>
                <a:ea typeface="+mj-ea"/>
              </a:rPr>
              <a:t>清洗</a:t>
            </a:r>
            <a:r>
              <a:rPr lang="zh-TW" altLang="en-US" sz="1600" dirty="0" smtClean="0">
                <a:latin typeface="+mj-ea"/>
                <a:ea typeface="+mj-ea"/>
              </a:rPr>
              <a:t>切片</a:t>
            </a:r>
            <a:endParaRPr lang="en-US" altLang="zh-TW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>
                <a:latin typeface="+mj-ea"/>
                <a:ea typeface="+mj-ea"/>
              </a:rPr>
              <a:t>高</a:t>
            </a:r>
            <a:r>
              <a:rPr lang="zh-TW" altLang="en-US" sz="1600" dirty="0" smtClean="0">
                <a:latin typeface="+mj-ea"/>
                <a:ea typeface="+mj-ea"/>
              </a:rPr>
              <a:t>温</a:t>
            </a:r>
            <a:r>
              <a:rPr lang="en-US" altLang="zh-TW" sz="1600" dirty="0" smtClean="0">
                <a:latin typeface="+mj-ea"/>
                <a:ea typeface="+mj-ea"/>
              </a:rPr>
              <a:t>100</a:t>
            </a:r>
            <a:r>
              <a:rPr lang="zh-TW" altLang="en-US" sz="1600" dirty="0" smtClean="0">
                <a:latin typeface="+mj-ea"/>
                <a:ea typeface="+mj-ea"/>
              </a:rPr>
              <a:t>℃杀</a:t>
            </a:r>
            <a:r>
              <a:rPr lang="zh-TW" altLang="en-US" sz="1600" dirty="0">
                <a:latin typeface="+mj-ea"/>
                <a:ea typeface="+mj-ea"/>
              </a:rPr>
              <a:t>菁</a:t>
            </a:r>
            <a:endParaRPr lang="en-US" altLang="zh-TW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1600" dirty="0" smtClean="0">
                <a:latin typeface="+mj-ea"/>
                <a:ea typeface="+mj-ea"/>
              </a:rPr>
              <a:t>16</a:t>
            </a:r>
            <a:r>
              <a:rPr lang="zh-TW" altLang="en-US" sz="1600" dirty="0" smtClean="0">
                <a:latin typeface="+mj-ea"/>
                <a:ea typeface="+mj-ea"/>
              </a:rPr>
              <a:t>小时蔗糖腌渍</a:t>
            </a:r>
            <a:endParaRPr lang="en-US" altLang="zh-TW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 smtClean="0">
                <a:latin typeface="+mj-ea"/>
                <a:ea typeface="+mj-ea"/>
              </a:rPr>
              <a:t>温火炒制</a:t>
            </a:r>
            <a:endParaRPr lang="en-US" altLang="zh-TW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>
                <a:latin typeface="+mj-ea"/>
                <a:ea typeface="+mj-ea"/>
              </a:rPr>
              <a:t>低温</a:t>
            </a:r>
            <a:r>
              <a:rPr lang="zh-TW" altLang="en-US" sz="1600" dirty="0" smtClean="0">
                <a:latin typeface="+mj-ea"/>
                <a:ea typeface="+mj-ea"/>
              </a:rPr>
              <a:t>烘乾</a:t>
            </a:r>
            <a:endParaRPr lang="en-US" altLang="zh-TW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>
                <a:latin typeface="+mj-ea"/>
                <a:ea typeface="+mj-ea"/>
              </a:rPr>
              <a:t>安心包</a:t>
            </a:r>
            <a:r>
              <a:rPr lang="zh-TW" altLang="en-US" sz="1600" dirty="0" smtClean="0">
                <a:latin typeface="+mj-ea"/>
                <a:ea typeface="+mj-ea"/>
              </a:rPr>
              <a:t>装</a:t>
            </a:r>
            <a:endParaRPr lang="zh-TW" altLang="en-US" sz="1600" dirty="0">
              <a:latin typeface="+mj-ea"/>
              <a:ea typeface="+mj-ea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810883" y="3291551"/>
            <a:ext cx="7988060" cy="21517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7898921" y="3018426"/>
            <a:ext cx="434196" cy="126027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182301" y="6245151"/>
            <a:ext cx="37237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此頁的</a:t>
            </a:r>
            <a:r>
              <a:rPr kumimoji="0"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圖皆可使用，</a:t>
            </a:r>
            <a:r>
              <a:rPr lang="zh-TW" altLang="en-US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廠商提供的圖</a:t>
            </a:r>
            <a:r>
              <a:rPr kumimoji="0" lang="zh-TW" altLang="en-US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072892" y="3351174"/>
            <a:ext cx="1861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幫我改成簡體字 </a:t>
            </a:r>
            <a:r>
              <a:rPr kumimoji="0" lang="en-US" altLang="zh-TW" sz="16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1186</Words>
  <Application>Microsoft Office PowerPoint</Application>
  <PresentationFormat>A4 紙張 (210x297 公釐)</PresentationFormat>
  <Paragraphs>137</Paragraphs>
  <Slides>15</Slides>
  <Notes>2</Notes>
  <HiddenSlides>0</HiddenSlides>
  <MMClips>0</MMClips>
  <ScaleCrop>false</ScaleCrop>
  <HeadingPairs>
    <vt:vector size="6" baseType="variant"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Office 佈景主題</vt:lpstr>
      <vt:lpstr>1_Office 佈景主題</vt:lpstr>
      <vt:lpstr>2_Office 佈景主題</vt:lpstr>
      <vt:lpstr>Acrobat Document</vt:lpstr>
      <vt:lpstr>PowerPoint 簡報</vt:lpstr>
      <vt:lpstr>PowerPoint 簡報</vt:lpstr>
      <vt:lpstr>PowerPoint 簡報</vt:lpstr>
      <vt:lpstr>献给追求健康的您</vt:lpstr>
      <vt:lpstr>PowerPoint 簡報</vt:lpstr>
      <vt:lpstr>温心好姜  真材实料</vt:lpstr>
      <vt:lpstr>平凡中创造非凡</vt:lpstr>
      <vt:lpstr>经得起考验的好姜！</vt:lpstr>
      <vt:lpstr>天然好滋养</vt:lpstr>
      <vt:lpstr>温心好姜  有何功效??</vt:lpstr>
      <vt:lpstr>食用方便多元搭配</vt:lpstr>
      <vt:lpstr>贴心设计  让温暖随时都在</vt:lpstr>
      <vt:lpstr>原姜切片‧天然健康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營業企劃陳至真</dc:creator>
  <cp:lastModifiedBy>Owner</cp:lastModifiedBy>
  <cp:revision>149</cp:revision>
  <cp:lastPrinted>2017-12-28T02:49:01Z</cp:lastPrinted>
  <dcterms:created xsi:type="dcterms:W3CDTF">2017-12-26T06:21:28Z</dcterms:created>
  <dcterms:modified xsi:type="dcterms:W3CDTF">2018-10-25T08:57:32Z</dcterms:modified>
</cp:coreProperties>
</file>